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6" r:id="rId2"/>
    <p:sldId id="257" r:id="rId3"/>
    <p:sldId id="258" r:id="rId4"/>
    <p:sldId id="289" r:id="rId5"/>
    <p:sldId id="280" r:id="rId6"/>
    <p:sldId id="265" r:id="rId7"/>
    <p:sldId id="272" r:id="rId8"/>
    <p:sldId id="275" r:id="rId9"/>
    <p:sldId id="276" r:id="rId10"/>
    <p:sldId id="271" r:id="rId11"/>
    <p:sldId id="277" r:id="rId12"/>
    <p:sldId id="279" r:id="rId13"/>
    <p:sldId id="273" r:id="rId14"/>
    <p:sldId id="261" r:id="rId15"/>
    <p:sldId id="281" r:id="rId16"/>
    <p:sldId id="282" r:id="rId17"/>
    <p:sldId id="269" r:id="rId18"/>
    <p:sldId id="283" r:id="rId19"/>
    <p:sldId id="292" r:id="rId20"/>
    <p:sldId id="288" r:id="rId21"/>
    <p:sldId id="287" r:id="rId22"/>
    <p:sldId id="267" r:id="rId23"/>
    <p:sldId id="291" r:id="rId24"/>
    <p:sldId id="290"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000"/>
    <p:restoredTop sz="94682"/>
  </p:normalViewPr>
  <p:slideViewPr>
    <p:cSldViewPr snapToGrid="0" snapToObjects="1">
      <p:cViewPr varScale="1">
        <p:scale>
          <a:sx n="92" d="100"/>
          <a:sy n="92" d="100"/>
        </p:scale>
        <p:origin x="-216" y="-11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DFDF51-2CED-4941-BBEF-0EE5D0EC2C6E}" type="datetimeFigureOut">
              <a:rPr lang="en-US" smtClean="0"/>
              <a:t>4/26/17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54F639-4FFA-E44F-A1DB-AE6C927F89B0}" type="slidenum">
              <a:rPr lang="en-US" smtClean="0"/>
              <a:t>‹#›</a:t>
            </a:fld>
            <a:endParaRPr lang="en-US"/>
          </a:p>
        </p:txBody>
      </p:sp>
    </p:spTree>
    <p:extLst>
      <p:ext uri="{BB962C8B-B14F-4D97-AF65-F5344CB8AC3E}">
        <p14:creationId xmlns:p14="http://schemas.microsoft.com/office/powerpoint/2010/main" val="1498256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Validity: </a:t>
            </a:r>
            <a:r>
              <a:rPr lang="en-US" dirty="0" smtClean="0"/>
              <a:t>appropriateness</a:t>
            </a:r>
            <a:r>
              <a:rPr lang="en-US" baseline="0" dirty="0" smtClean="0"/>
              <a:t> of the tools, processes, and data. T</a:t>
            </a:r>
            <a:r>
              <a:rPr lang="en-US" dirty="0" smtClean="0"/>
              <a:t>he research question is valid for the desired outcome,</a:t>
            </a:r>
            <a:r>
              <a:rPr lang="en-US" baseline="0" dirty="0" smtClean="0"/>
              <a:t> methodology is appropriate for answering question, the research design is valid for the method, the sampling and data analysis appropriateness</a:t>
            </a:r>
          </a:p>
          <a:p>
            <a:r>
              <a:rPr lang="en-US" b="1" baseline="0" dirty="0" smtClean="0"/>
              <a:t>Reliable</a:t>
            </a:r>
            <a:r>
              <a:rPr lang="en-US" b="0" baseline="0" dirty="0" smtClean="0"/>
              <a:t>: </a:t>
            </a:r>
            <a:r>
              <a:rPr lang="en-US" b="0" baseline="0" dirty="0" err="1" smtClean="0"/>
              <a:t>replicability</a:t>
            </a:r>
            <a:r>
              <a:rPr lang="en-US" b="0" baseline="0" dirty="0" smtClean="0"/>
              <a:t> of the process and the results. </a:t>
            </a:r>
          </a:p>
          <a:p>
            <a:r>
              <a:rPr lang="en-US" b="1" baseline="0" dirty="0" smtClean="0"/>
              <a:t>Generalizable</a:t>
            </a:r>
            <a:r>
              <a:rPr lang="en-US" b="0" baseline="0" dirty="0" smtClean="0"/>
              <a:t>: the extent of situations and demographics to which these findings can be applied</a:t>
            </a:r>
            <a:endParaRPr lang="en-US" b="1" dirty="0"/>
          </a:p>
        </p:txBody>
      </p:sp>
      <p:sp>
        <p:nvSpPr>
          <p:cNvPr id="4" name="Slide Number Placeholder 3"/>
          <p:cNvSpPr>
            <a:spLocks noGrp="1"/>
          </p:cNvSpPr>
          <p:nvPr>
            <p:ph type="sldNum" sz="quarter" idx="10"/>
          </p:nvPr>
        </p:nvSpPr>
        <p:spPr/>
        <p:txBody>
          <a:bodyPr/>
          <a:lstStyle/>
          <a:p>
            <a:fld id="{8E54F639-4FFA-E44F-A1DB-AE6C927F89B0}" type="slidenum">
              <a:rPr lang="en-US" smtClean="0"/>
              <a:t>6</a:t>
            </a:fld>
            <a:endParaRPr lang="en-US"/>
          </a:p>
        </p:txBody>
      </p:sp>
    </p:spTree>
    <p:extLst>
      <p:ext uri="{BB962C8B-B14F-4D97-AF65-F5344CB8AC3E}">
        <p14:creationId xmlns:p14="http://schemas.microsoft.com/office/powerpoint/2010/main" val="16868218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54F639-4FFA-E44F-A1DB-AE6C927F89B0}" type="slidenum">
              <a:rPr lang="en-US" smtClean="0"/>
              <a:t>12</a:t>
            </a:fld>
            <a:endParaRPr lang="en-US"/>
          </a:p>
        </p:txBody>
      </p:sp>
    </p:spTree>
    <p:extLst>
      <p:ext uri="{BB962C8B-B14F-4D97-AF65-F5344CB8AC3E}">
        <p14:creationId xmlns:p14="http://schemas.microsoft.com/office/powerpoint/2010/main" val="1742906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8E54F639-4FFA-E44F-A1DB-AE6C927F89B0}" type="slidenum">
              <a:rPr lang="en-US" smtClean="0"/>
              <a:t>16</a:t>
            </a:fld>
            <a:endParaRPr lang="en-US"/>
          </a:p>
        </p:txBody>
      </p:sp>
    </p:spTree>
    <p:extLst>
      <p:ext uri="{BB962C8B-B14F-4D97-AF65-F5344CB8AC3E}">
        <p14:creationId xmlns:p14="http://schemas.microsoft.com/office/powerpoint/2010/main" val="16868218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1EAFD3-81AF-0D4F-9644-5F25FFFE5CA5}" type="slidenum">
              <a:rPr lang="en-US" smtClean="0"/>
              <a:t>17</a:t>
            </a:fld>
            <a:endParaRPr lang="en-US" dirty="0"/>
          </a:p>
        </p:txBody>
      </p:sp>
    </p:spTree>
    <p:extLst>
      <p:ext uri="{BB962C8B-B14F-4D97-AF65-F5344CB8AC3E}">
        <p14:creationId xmlns:p14="http://schemas.microsoft.com/office/powerpoint/2010/main" val="264761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1EAFD3-81AF-0D4F-9644-5F25FFFE5CA5}" type="slidenum">
              <a:rPr lang="en-US" smtClean="0"/>
              <a:t>18</a:t>
            </a:fld>
            <a:endParaRPr lang="en-US" dirty="0"/>
          </a:p>
        </p:txBody>
      </p:sp>
    </p:spTree>
    <p:extLst>
      <p:ext uri="{BB962C8B-B14F-4D97-AF65-F5344CB8AC3E}">
        <p14:creationId xmlns:p14="http://schemas.microsoft.com/office/powerpoint/2010/main" val="2647612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1EAFD3-81AF-0D4F-9644-5F25FFFE5CA5}" type="slidenum">
              <a:rPr lang="en-US" smtClean="0"/>
              <a:t>19</a:t>
            </a:fld>
            <a:endParaRPr lang="en-US" dirty="0"/>
          </a:p>
        </p:txBody>
      </p:sp>
    </p:spTree>
    <p:extLst>
      <p:ext uri="{BB962C8B-B14F-4D97-AF65-F5344CB8AC3E}">
        <p14:creationId xmlns:p14="http://schemas.microsoft.com/office/powerpoint/2010/main" val="2647612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4/26/17</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4/26/17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4/26/17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4/26/17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4/26/17</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4/26/17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4/26/17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4/26/17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4/26/17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4/26/17</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4/26/17</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4/26/17</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19.png"/><Relationship Id="rId15"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tiff"/><Relationship Id="rId7" Type="http://schemas.openxmlformats.org/officeDocument/2006/relationships/image" Target="../media/image13.png"/><Relationship Id="rId8" Type="http://schemas.openxmlformats.org/officeDocument/2006/relationships/image" Target="../media/image14.png"/><Relationship Id="rId9" Type="http://schemas.openxmlformats.org/officeDocument/2006/relationships/image" Target="../media/image15.png"/><Relationship Id="rId10"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hyperlink" Target="https://en.wikipedia.org/wiki/List_of_cognitive_biases" TargetMode="External"/><Relationship Id="rId4" Type="http://schemas.openxmlformats.org/officeDocument/2006/relationships/hyperlink" Target="http://selfdeterminationtheory.org/publications/" TargetMode="External"/><Relationship Id="rId5" Type="http://schemas.openxmlformats.org/officeDocument/2006/relationships/hyperlink" Target="http://selfdeterminationtheory.org/wp-content/uploads/2015/01/2014_SilvaMarquesTeixeira.pdf" TargetMode="External"/><Relationship Id="rId1" Type="http://schemas.openxmlformats.org/officeDocument/2006/relationships/slideLayout" Target="../slideLayouts/slideLayout7.xml"/><Relationship Id="rId2" Type="http://schemas.openxmlformats.org/officeDocument/2006/relationships/hyperlink" Target="https://www.nngroup.com/articles/which-ux-research-methods/"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xml"/><Relationship Id="rId3" Type="http://schemas.openxmlformats.org/officeDocument/2006/relationships/image" Target="../media/image1.tiff"/></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hyperlink" Target="http://sprouts.io/connect-1/"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77091" y="1788454"/>
            <a:ext cx="8741225" cy="2098226"/>
          </a:xfrm>
        </p:spPr>
        <p:txBody>
          <a:bodyPr/>
          <a:lstStyle/>
          <a:p>
            <a:r>
              <a:rPr lang="en-US" dirty="0" smtClean="0"/>
              <a:t>Behavioral science Toolkit</a:t>
            </a:r>
            <a:endParaRPr lang="en-US" dirty="0"/>
          </a:p>
        </p:txBody>
      </p:sp>
      <p:sp>
        <p:nvSpPr>
          <p:cNvPr id="3" name="Subtitle 2"/>
          <p:cNvSpPr>
            <a:spLocks noGrp="1"/>
          </p:cNvSpPr>
          <p:nvPr>
            <p:ph type="subTitle" idx="1"/>
          </p:nvPr>
        </p:nvSpPr>
        <p:spPr/>
        <p:txBody>
          <a:bodyPr/>
          <a:lstStyle/>
          <a:p>
            <a:r>
              <a:rPr lang="en-US" dirty="0" smtClean="0"/>
              <a:t>Prepared by Ben </a:t>
            </a:r>
            <a:r>
              <a:rPr lang="en-US" dirty="0" err="1" smtClean="0"/>
              <a:t>Kertman</a:t>
            </a:r>
            <a:endParaRPr lang="en-US" dirty="0" smtClean="0"/>
          </a:p>
          <a:p>
            <a:r>
              <a:rPr lang="en-US" dirty="0" smtClean="0"/>
              <a:t>March 22, 2017</a:t>
            </a:r>
            <a:endParaRPr lang="en-US" dirty="0"/>
          </a:p>
        </p:txBody>
      </p:sp>
    </p:spTree>
    <p:extLst>
      <p:ext uri="{BB962C8B-B14F-4D97-AF65-F5344CB8AC3E}">
        <p14:creationId xmlns:p14="http://schemas.microsoft.com/office/powerpoint/2010/main" val="144858965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1252" y="316899"/>
            <a:ext cx="9601200" cy="1485900"/>
          </a:xfrm>
        </p:spPr>
        <p:txBody>
          <a:bodyPr/>
          <a:lstStyle/>
          <a:p>
            <a:r>
              <a:rPr lang="en-US" dirty="0" smtClean="0"/>
              <a:t>How do heuristics (and biases) evaluations help?</a:t>
            </a:r>
            <a:endParaRPr lang="en-US" dirty="0"/>
          </a:p>
        </p:txBody>
      </p:sp>
      <p:sp>
        <p:nvSpPr>
          <p:cNvPr id="3" name="Content Placeholder 2"/>
          <p:cNvSpPr>
            <a:spLocks noGrp="1"/>
          </p:cNvSpPr>
          <p:nvPr>
            <p:ph idx="1"/>
          </p:nvPr>
        </p:nvSpPr>
        <p:spPr>
          <a:xfrm>
            <a:off x="1361252" y="1802799"/>
            <a:ext cx="9601200" cy="2987792"/>
          </a:xfrm>
        </p:spPr>
        <p:txBody>
          <a:bodyPr>
            <a:normAutofit/>
          </a:bodyPr>
          <a:lstStyle/>
          <a:p>
            <a:r>
              <a:rPr lang="en-US" dirty="0" smtClean="0"/>
              <a:t>Easily conduct evaluations by targeting user flows (onboarding, completing a task, recommending a friend, etc.)</a:t>
            </a:r>
          </a:p>
          <a:p>
            <a:r>
              <a:rPr lang="en-US" dirty="0" smtClean="0"/>
              <a:t>Helps by identifying biases and heuristics that either negatively or positively impact your target behavior.</a:t>
            </a:r>
          </a:p>
          <a:p>
            <a:r>
              <a:rPr lang="en-US" dirty="0" smtClean="0"/>
              <a:t>Provides concrete suggestions of heuristics and biases to avoid or support based on the goals of the desired behavior.</a:t>
            </a:r>
          </a:p>
          <a:p>
            <a:r>
              <a:rPr lang="en-US" dirty="0" smtClean="0"/>
              <a:t>This provides design with direction as to which heuristics and biases they should be designing towards or away from during particular user flows.</a:t>
            </a:r>
          </a:p>
        </p:txBody>
      </p:sp>
      <p:grpSp>
        <p:nvGrpSpPr>
          <p:cNvPr id="18" name="Group 17"/>
          <p:cNvGrpSpPr/>
          <p:nvPr/>
        </p:nvGrpSpPr>
        <p:grpSpPr>
          <a:xfrm>
            <a:off x="1495835" y="5108108"/>
            <a:ext cx="9536672" cy="1463420"/>
            <a:chOff x="1495835" y="5108108"/>
            <a:chExt cx="9536672" cy="1463420"/>
          </a:xfrm>
        </p:grpSpPr>
        <p:sp>
          <p:nvSpPr>
            <p:cNvPr id="4" name="Rectangle 3"/>
            <p:cNvSpPr/>
            <p:nvPr/>
          </p:nvSpPr>
          <p:spPr>
            <a:xfrm>
              <a:off x="1495836" y="5687922"/>
              <a:ext cx="1585253" cy="88360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50000"/>
                  </a:schemeClr>
                </a:solidFill>
              </a:endParaRPr>
            </a:p>
          </p:txBody>
        </p:sp>
        <p:sp>
          <p:nvSpPr>
            <p:cNvPr id="5" name="Rectangle 4"/>
            <p:cNvSpPr/>
            <p:nvPr/>
          </p:nvSpPr>
          <p:spPr>
            <a:xfrm>
              <a:off x="3484111" y="5687922"/>
              <a:ext cx="1585253" cy="88360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5471824" y="5687922"/>
              <a:ext cx="1585253" cy="88360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7473343" y="5687922"/>
              <a:ext cx="1585253" cy="88360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9447254" y="5687922"/>
              <a:ext cx="1585253" cy="88360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1495835" y="5894934"/>
              <a:ext cx="1585253" cy="369332"/>
            </a:xfrm>
            <a:prstGeom prst="rect">
              <a:avLst/>
            </a:prstGeom>
            <a:noFill/>
          </p:spPr>
          <p:txBody>
            <a:bodyPr wrap="square" rtlCol="0">
              <a:spAutoFit/>
            </a:bodyPr>
            <a:lstStyle/>
            <a:p>
              <a:pPr algn="ctr"/>
              <a:r>
                <a:rPr lang="en-US" dirty="0" smtClean="0">
                  <a:solidFill>
                    <a:schemeClr val="bg1">
                      <a:lumMod val="50000"/>
                    </a:schemeClr>
                  </a:solidFill>
                </a:rPr>
                <a:t>Discovery</a:t>
              </a:r>
              <a:endParaRPr lang="en-US" dirty="0">
                <a:solidFill>
                  <a:schemeClr val="bg1">
                    <a:lumMod val="50000"/>
                  </a:schemeClr>
                </a:solidFill>
              </a:endParaRPr>
            </a:p>
          </p:txBody>
        </p:sp>
        <p:sp>
          <p:nvSpPr>
            <p:cNvPr id="10" name="TextBox 9"/>
            <p:cNvSpPr txBox="1"/>
            <p:nvPr/>
          </p:nvSpPr>
          <p:spPr>
            <a:xfrm>
              <a:off x="3484111" y="5798332"/>
              <a:ext cx="1585253" cy="646331"/>
            </a:xfrm>
            <a:prstGeom prst="rect">
              <a:avLst/>
            </a:prstGeom>
            <a:noFill/>
          </p:spPr>
          <p:txBody>
            <a:bodyPr wrap="square" rtlCol="0">
              <a:spAutoFit/>
            </a:bodyPr>
            <a:lstStyle/>
            <a:p>
              <a:pPr algn="ctr"/>
              <a:r>
                <a:rPr lang="en-US" dirty="0" smtClean="0"/>
                <a:t>Concept Design</a:t>
              </a:r>
              <a:endParaRPr lang="en-US" dirty="0"/>
            </a:p>
          </p:txBody>
        </p:sp>
        <p:sp>
          <p:nvSpPr>
            <p:cNvPr id="11" name="TextBox 10"/>
            <p:cNvSpPr txBox="1"/>
            <p:nvPr/>
          </p:nvSpPr>
          <p:spPr>
            <a:xfrm>
              <a:off x="5471824" y="5798332"/>
              <a:ext cx="1585253" cy="646331"/>
            </a:xfrm>
            <a:prstGeom prst="rect">
              <a:avLst/>
            </a:prstGeom>
            <a:noFill/>
          </p:spPr>
          <p:txBody>
            <a:bodyPr wrap="square" rtlCol="0">
              <a:spAutoFit/>
            </a:bodyPr>
            <a:lstStyle/>
            <a:p>
              <a:pPr algn="ctr"/>
              <a:r>
                <a:rPr lang="en-US" dirty="0" smtClean="0"/>
                <a:t>Detailed</a:t>
              </a:r>
            </a:p>
            <a:p>
              <a:pPr algn="ctr"/>
              <a:r>
                <a:rPr lang="en-US" dirty="0" smtClean="0"/>
                <a:t>Design</a:t>
              </a:r>
              <a:endParaRPr lang="en-US" dirty="0"/>
            </a:p>
          </p:txBody>
        </p:sp>
        <p:sp>
          <p:nvSpPr>
            <p:cNvPr id="12" name="TextBox 11"/>
            <p:cNvSpPr txBox="1"/>
            <p:nvPr/>
          </p:nvSpPr>
          <p:spPr>
            <a:xfrm>
              <a:off x="7473343" y="5798332"/>
              <a:ext cx="1585253" cy="646331"/>
            </a:xfrm>
            <a:prstGeom prst="rect">
              <a:avLst/>
            </a:prstGeom>
            <a:noFill/>
          </p:spPr>
          <p:txBody>
            <a:bodyPr wrap="square" rtlCol="0">
              <a:spAutoFit/>
            </a:bodyPr>
            <a:lstStyle/>
            <a:p>
              <a:pPr algn="ctr"/>
              <a:r>
                <a:rPr lang="en-US" dirty="0" smtClean="0"/>
                <a:t>Building &amp; Launch</a:t>
              </a:r>
              <a:endParaRPr lang="en-US" dirty="0"/>
            </a:p>
          </p:txBody>
        </p:sp>
        <p:sp>
          <p:nvSpPr>
            <p:cNvPr id="13" name="TextBox 12"/>
            <p:cNvSpPr txBox="1"/>
            <p:nvPr/>
          </p:nvSpPr>
          <p:spPr>
            <a:xfrm>
              <a:off x="9447254" y="5894934"/>
              <a:ext cx="1585253" cy="369332"/>
            </a:xfrm>
            <a:prstGeom prst="rect">
              <a:avLst/>
            </a:prstGeom>
            <a:noFill/>
          </p:spPr>
          <p:txBody>
            <a:bodyPr wrap="square" rtlCol="0">
              <a:spAutoFit/>
            </a:bodyPr>
            <a:lstStyle/>
            <a:p>
              <a:pPr algn="ctr"/>
              <a:r>
                <a:rPr lang="en-US" dirty="0" smtClean="0"/>
                <a:t>Learn</a:t>
              </a:r>
              <a:endParaRPr lang="en-US" dirty="0"/>
            </a:p>
          </p:txBody>
        </p:sp>
        <p:sp>
          <p:nvSpPr>
            <p:cNvPr id="14" name="Rectangle 13"/>
            <p:cNvSpPr/>
            <p:nvPr/>
          </p:nvSpPr>
          <p:spPr>
            <a:xfrm>
              <a:off x="3932149" y="5108108"/>
              <a:ext cx="4327702" cy="369332"/>
            </a:xfrm>
            <a:prstGeom prst="rect">
              <a:avLst/>
            </a:prstGeom>
          </p:spPr>
          <p:txBody>
            <a:bodyPr wrap="none">
              <a:spAutoFit/>
            </a:bodyPr>
            <a:lstStyle/>
            <a:p>
              <a:pPr algn="ctr"/>
              <a:r>
                <a:rPr lang="en-US" b="1" dirty="0"/>
                <a:t>Useful during the following design stages…</a:t>
              </a:r>
            </a:p>
          </p:txBody>
        </p:sp>
        <p:cxnSp>
          <p:nvCxnSpPr>
            <p:cNvPr id="16" name="Straight Connector 15"/>
            <p:cNvCxnSpPr>
              <a:stCxn id="4" idx="3"/>
            </p:cNvCxnSpPr>
            <p:nvPr/>
          </p:nvCxnSpPr>
          <p:spPr>
            <a:xfrm flipV="1">
              <a:off x="3081089" y="6115942"/>
              <a:ext cx="6366165" cy="13783"/>
            </a:xfrm>
            <a:prstGeom prst="line">
              <a:avLst/>
            </a:prstGeom>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2064708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Tool </a:t>
            </a:r>
            <a:r>
              <a:rPr lang="en-US" dirty="0" smtClean="0"/>
              <a:t>#2:</a:t>
            </a:r>
            <a:r>
              <a:rPr lang="en-US" dirty="0" smtClean="0"/>
              <a:t/>
            </a:r>
            <a:br>
              <a:rPr lang="en-US" dirty="0" smtClean="0"/>
            </a:br>
            <a:r>
              <a:rPr lang="en-US" dirty="0" smtClean="0"/>
              <a:t>Literature Review</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9630290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465" y="347819"/>
            <a:ext cx="4748425" cy="722385"/>
          </a:xfrm>
        </p:spPr>
        <p:txBody>
          <a:bodyPr/>
          <a:lstStyle/>
          <a:p>
            <a:r>
              <a:rPr lang="en-US" dirty="0" smtClean="0"/>
              <a:t>How does it work?</a:t>
            </a:r>
            <a:endParaRPr lang="en-US" dirty="0"/>
          </a:p>
        </p:txBody>
      </p:sp>
      <p:sp>
        <p:nvSpPr>
          <p:cNvPr id="4" name="Text Placeholder 3"/>
          <p:cNvSpPr>
            <a:spLocks noGrp="1"/>
          </p:cNvSpPr>
          <p:nvPr>
            <p:ph type="body" sz="half" idx="2"/>
          </p:nvPr>
        </p:nvSpPr>
        <p:spPr>
          <a:xfrm>
            <a:off x="248465" y="1682856"/>
            <a:ext cx="4748426" cy="5040538"/>
          </a:xfrm>
        </p:spPr>
        <p:txBody>
          <a:bodyPr>
            <a:normAutofit/>
          </a:bodyPr>
          <a:lstStyle/>
          <a:p>
            <a:r>
              <a:rPr lang="en-US" sz="2000" dirty="0" smtClean="0"/>
              <a:t>It’s a </a:t>
            </a:r>
            <a:r>
              <a:rPr lang="en-US" sz="2000" dirty="0"/>
              <a:t>systematic review of the academic literature</a:t>
            </a:r>
            <a:r>
              <a:rPr lang="en-US" sz="2000" dirty="0" smtClean="0"/>
              <a:t>.</a:t>
            </a:r>
            <a:endParaRPr lang="en-US" sz="1800" i="0" dirty="0" smtClean="0"/>
          </a:p>
          <a:p>
            <a:pPr marL="800100" lvl="1" indent="-342900">
              <a:buFont typeface="+mj-lt"/>
              <a:buAutoNum type="arabicPeriod"/>
            </a:pPr>
            <a:r>
              <a:rPr lang="en-US" sz="1800" i="0" dirty="0"/>
              <a:t>Specific </a:t>
            </a:r>
            <a:r>
              <a:rPr lang="en-US" sz="1800" i="0" dirty="0" smtClean="0"/>
              <a:t>demographics</a:t>
            </a:r>
          </a:p>
          <a:p>
            <a:pPr marL="800100" lvl="1" indent="-342900">
              <a:buFont typeface="+mj-lt"/>
              <a:buAutoNum type="arabicPeriod"/>
            </a:pPr>
            <a:endParaRPr lang="en-US" sz="1800" i="0" dirty="0"/>
          </a:p>
          <a:p>
            <a:pPr marL="800100" lvl="1" indent="-342900">
              <a:buFont typeface="+mj-lt"/>
              <a:buAutoNum type="arabicPeriod"/>
            </a:pPr>
            <a:r>
              <a:rPr lang="en-US" sz="1800" i="0" dirty="0" smtClean="0"/>
              <a:t>Environmental contexts</a:t>
            </a:r>
          </a:p>
          <a:p>
            <a:pPr marL="800100" lvl="1" indent="-342900">
              <a:buFont typeface="+mj-lt"/>
              <a:buAutoNum type="arabicPeriod"/>
            </a:pPr>
            <a:endParaRPr lang="en-US" sz="1800" i="0" dirty="0"/>
          </a:p>
          <a:p>
            <a:pPr marL="800100" lvl="1" indent="-342900">
              <a:buFont typeface="+mj-lt"/>
              <a:buAutoNum type="arabicPeriod"/>
            </a:pPr>
            <a:r>
              <a:rPr lang="en-US" sz="1800" i="0" dirty="0" smtClean="0"/>
              <a:t>Stimuli</a:t>
            </a:r>
          </a:p>
          <a:p>
            <a:pPr marL="800100" lvl="1" indent="-342900">
              <a:buFont typeface="+mj-lt"/>
              <a:buAutoNum type="arabicPeriod"/>
            </a:pPr>
            <a:endParaRPr lang="en-US" sz="1800" i="0" dirty="0"/>
          </a:p>
          <a:p>
            <a:pPr marL="800100" lvl="1" indent="-342900">
              <a:buFont typeface="+mj-lt"/>
              <a:buAutoNum type="arabicPeriod"/>
            </a:pPr>
            <a:r>
              <a:rPr lang="en-US" sz="1800" i="0" dirty="0" smtClean="0"/>
              <a:t>Outcomes </a:t>
            </a:r>
          </a:p>
          <a:p>
            <a:pPr marL="1257300" lvl="2" indent="-342900">
              <a:buFont typeface="+mj-lt"/>
              <a:buAutoNum type="arabicPeriod"/>
            </a:pPr>
            <a:r>
              <a:rPr lang="en-US" sz="1600" i="0" dirty="0" smtClean="0"/>
              <a:t>What is the Behavior / Decision / Effect?</a:t>
            </a:r>
          </a:p>
          <a:p>
            <a:pPr marL="1257300" lvl="2" indent="-342900">
              <a:buFont typeface="+mj-lt"/>
              <a:buAutoNum type="arabicPeriod"/>
            </a:pPr>
            <a:r>
              <a:rPr lang="en-US" sz="1600" dirty="0" smtClean="0"/>
              <a:t>Frequency of the Behavior / Decision / Effect?</a:t>
            </a:r>
          </a:p>
          <a:p>
            <a:pPr marL="1257300" lvl="2" indent="-342900">
              <a:buFont typeface="+mj-lt"/>
              <a:buAutoNum type="arabicPeriod"/>
            </a:pPr>
            <a:r>
              <a:rPr lang="en-US" sz="1600" dirty="0" smtClean="0"/>
              <a:t>Environmental contexts of Behavior / Decision / Effect?</a:t>
            </a:r>
            <a:endParaRPr lang="en-US" sz="1600" i="0" dirty="0" smtClean="0"/>
          </a:p>
          <a:p>
            <a:pPr marL="800100" lvl="1" indent="-342900">
              <a:buFont typeface="+mj-lt"/>
              <a:buAutoNum type="arabicPeriod"/>
            </a:pPr>
            <a:endParaRPr lang="en-US" sz="1800" i="0" dirty="0"/>
          </a:p>
          <a:p>
            <a:endParaRPr lang="en-US" dirty="0"/>
          </a:p>
        </p:txBody>
      </p:sp>
      <p:sp>
        <p:nvSpPr>
          <p:cNvPr id="8" name="Text Placeholder 3"/>
          <p:cNvSpPr txBox="1">
            <a:spLocks/>
          </p:cNvSpPr>
          <p:nvPr/>
        </p:nvSpPr>
        <p:spPr>
          <a:xfrm>
            <a:off x="5714677" y="1682855"/>
            <a:ext cx="6477324" cy="4888675"/>
          </a:xfrm>
          <a:prstGeom prst="rect">
            <a:avLst/>
          </a:prstGeom>
        </p:spPr>
        <p:txBody>
          <a:bodyPr vert="horz" lIns="91440" tIns="45720" rIns="91440" bIns="45720" rtlCol="0">
            <a:normAutofit/>
          </a:bodyPr>
          <a:lstStyle>
            <a:lvl1pPr marL="0" indent="0" algn="l" defTabSz="914400" rtl="0" eaLnBrk="1" latinLnBrk="0" hangingPunct="1">
              <a:lnSpc>
                <a:spcPct val="113000"/>
              </a:lnSpc>
              <a:spcBef>
                <a:spcPts val="0"/>
              </a:spcBef>
              <a:spcAft>
                <a:spcPts val="1500"/>
              </a:spcAft>
              <a:buFont typeface="Franklin Gothic Book" panose="020B0503020102020204" pitchFamily="34" charset="0"/>
              <a:buNone/>
              <a:defRPr sz="16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1400" i="1" kern="1200" baseline="0">
                <a:solidFill>
                  <a:schemeClr val="tx2"/>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200" kern="1200" baseline="0">
                <a:solidFill>
                  <a:schemeClr val="tx2"/>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000" i="1" kern="1200" baseline="0">
                <a:solidFill>
                  <a:schemeClr val="tx2"/>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000" kern="1200" baseline="0">
                <a:solidFill>
                  <a:schemeClr val="tx2"/>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000" i="1" kern="1200" baseline="0">
                <a:solidFill>
                  <a:schemeClr val="tx2"/>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000" kern="1200" baseline="0">
                <a:solidFill>
                  <a:schemeClr val="tx2"/>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000" i="1" kern="1200" baseline="0">
                <a:solidFill>
                  <a:schemeClr val="tx2"/>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000" kern="1200" baseline="0">
                <a:solidFill>
                  <a:schemeClr val="tx2"/>
                </a:solidFill>
                <a:latin typeface="+mn-lt"/>
                <a:ea typeface="+mn-ea"/>
                <a:cs typeface="+mn-cs"/>
              </a:defRPr>
            </a:lvl9pPr>
          </a:lstStyle>
          <a:p>
            <a:r>
              <a:rPr lang="en-US" sz="2000" dirty="0" smtClean="0"/>
              <a:t>How do various stimuli interact with a target demographic and their behaviors in a given environment?</a:t>
            </a:r>
          </a:p>
          <a:p>
            <a:pPr marL="800100" lvl="1" indent="-342900">
              <a:buFont typeface="+mj-lt"/>
              <a:buAutoNum type="arabicPeriod"/>
            </a:pPr>
            <a:r>
              <a:rPr lang="en-US" sz="1800" i="0" dirty="0" smtClean="0"/>
              <a:t>Prolonged </a:t>
            </a:r>
            <a:r>
              <a:rPr lang="en-US" sz="1800" i="0" dirty="0"/>
              <a:t>external sound environments (construction workers, concert goers, office space); Age; Gender; Economic status (</a:t>
            </a:r>
            <a:r>
              <a:rPr lang="en-US" sz="1800" i="0" dirty="0" err="1"/>
              <a:t>Eastie</a:t>
            </a:r>
            <a:r>
              <a:rPr lang="en-US" sz="1800" i="0" dirty="0"/>
              <a:t> airports, highways)</a:t>
            </a:r>
          </a:p>
          <a:p>
            <a:pPr marL="800100" lvl="1" indent="-342900">
              <a:buFont typeface="+mj-lt"/>
              <a:buAutoNum type="arabicPeriod"/>
            </a:pPr>
            <a:r>
              <a:rPr lang="nl-NL" sz="1800" i="0" dirty="0" err="1" smtClean="0"/>
              <a:t>External</a:t>
            </a:r>
            <a:r>
              <a:rPr lang="nl-NL" sz="1800" i="0" dirty="0" smtClean="0"/>
              <a:t>: </a:t>
            </a:r>
            <a:r>
              <a:rPr lang="nl-NL" sz="1800" i="0" dirty="0" err="1"/>
              <a:t>s</a:t>
            </a:r>
            <a:r>
              <a:rPr lang="nl-NL" sz="1800" i="0" dirty="0" err="1" smtClean="0"/>
              <a:t>ocial</a:t>
            </a:r>
            <a:r>
              <a:rPr lang="nl-NL" sz="1800" i="0" dirty="0" smtClean="0"/>
              <a:t> (</a:t>
            </a:r>
            <a:r>
              <a:rPr lang="nl-NL" sz="1800" i="0" dirty="0" err="1" smtClean="0"/>
              <a:t>friends</a:t>
            </a:r>
            <a:r>
              <a:rPr lang="nl-NL" sz="1800" i="0" dirty="0" smtClean="0"/>
              <a:t>, family, partner, </a:t>
            </a:r>
            <a:r>
              <a:rPr lang="nl-NL" sz="1800" i="0" dirty="0" err="1" smtClean="0"/>
              <a:t>etc</a:t>
            </a:r>
            <a:r>
              <a:rPr lang="nl-NL" sz="1800" i="0" dirty="0" smtClean="0"/>
              <a:t>); </a:t>
            </a:r>
            <a:r>
              <a:rPr lang="nl-NL" sz="1800" i="0" dirty="0" err="1" smtClean="0"/>
              <a:t>indoors</a:t>
            </a:r>
            <a:r>
              <a:rPr lang="nl-NL" sz="1800" i="0" dirty="0" smtClean="0"/>
              <a:t>/</a:t>
            </a:r>
            <a:r>
              <a:rPr lang="nl-NL" sz="1800" i="0" dirty="0" err="1" smtClean="0"/>
              <a:t>outdoors</a:t>
            </a:r>
            <a:r>
              <a:rPr lang="nl-NL" sz="1800" i="0" dirty="0" smtClean="0"/>
              <a:t>; transportation. </a:t>
            </a:r>
            <a:r>
              <a:rPr lang="nl-NL" sz="1800" i="0" dirty="0" err="1" smtClean="0"/>
              <a:t>Internal</a:t>
            </a:r>
            <a:r>
              <a:rPr lang="nl-NL" sz="1800" i="0" dirty="0" smtClean="0"/>
              <a:t>: </a:t>
            </a:r>
            <a:r>
              <a:rPr lang="nl-NL" sz="1800" i="0" dirty="0" err="1"/>
              <a:t>e</a:t>
            </a:r>
            <a:r>
              <a:rPr lang="nl-NL" sz="1800" i="0" dirty="0" err="1" smtClean="0"/>
              <a:t>motional</a:t>
            </a:r>
            <a:r>
              <a:rPr lang="nl-NL" sz="1800" i="0" dirty="0" smtClean="0"/>
              <a:t> state; </a:t>
            </a:r>
            <a:r>
              <a:rPr lang="nl-NL" sz="1800" i="0" dirty="0" err="1" smtClean="0"/>
              <a:t>biology</a:t>
            </a:r>
            <a:endParaRPr lang="en-US" sz="1800" i="0" dirty="0" smtClean="0"/>
          </a:p>
          <a:p>
            <a:pPr marL="800100" lvl="1" indent="-342900">
              <a:buFont typeface="+mj-lt"/>
              <a:buAutoNum type="arabicPeriod"/>
            </a:pPr>
            <a:r>
              <a:rPr lang="en-US" sz="1800" i="0" dirty="0" smtClean="0"/>
              <a:t>Frequency range of environment; switching conversations (ordering a meal / talking to partner); receiving a text</a:t>
            </a:r>
          </a:p>
          <a:p>
            <a:pPr marL="800100" lvl="1" indent="-342900">
              <a:buFont typeface="+mj-lt"/>
              <a:buAutoNum type="arabicPeriod"/>
            </a:pPr>
            <a:r>
              <a:rPr lang="en-US" sz="1800" i="0" dirty="0" smtClean="0"/>
              <a:t>Perceived volume; Downloading </a:t>
            </a:r>
            <a:r>
              <a:rPr lang="en-US" sz="1800" i="0" dirty="0"/>
              <a:t>and using </a:t>
            </a:r>
            <a:r>
              <a:rPr lang="en-US" sz="1800" i="0" dirty="0" smtClean="0"/>
              <a:t>feature on app; comprehension of conversation; memory retention</a:t>
            </a:r>
          </a:p>
          <a:p>
            <a:pPr lvl="1"/>
            <a:endParaRPr lang="en-US" sz="1800" i="0" dirty="0" smtClean="0"/>
          </a:p>
          <a:p>
            <a:endParaRPr lang="en-US" dirty="0"/>
          </a:p>
        </p:txBody>
      </p:sp>
      <p:cxnSp>
        <p:nvCxnSpPr>
          <p:cNvPr id="6" name="Straight Connector 5"/>
          <p:cNvCxnSpPr/>
          <p:nvPr/>
        </p:nvCxnSpPr>
        <p:spPr>
          <a:xfrm>
            <a:off x="3505200" y="2804160"/>
            <a:ext cx="2697480" cy="0"/>
          </a:xfrm>
          <a:prstGeom prst="line">
            <a:avLst/>
          </a:prstGeom>
          <a:ln w="3810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581400" y="3520440"/>
            <a:ext cx="2621280" cy="137160"/>
          </a:xfrm>
          <a:prstGeom prst="line">
            <a:avLst/>
          </a:prstGeom>
          <a:ln w="3810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026920" y="4160520"/>
            <a:ext cx="4175760" cy="411480"/>
          </a:xfrm>
          <a:prstGeom prst="line">
            <a:avLst/>
          </a:prstGeom>
          <a:ln w="3810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232660" y="4876800"/>
            <a:ext cx="3970020" cy="441960"/>
          </a:xfrm>
          <a:prstGeom prst="line">
            <a:avLst/>
          </a:prstGeom>
          <a:ln w="3810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Title 1"/>
          <p:cNvSpPr txBox="1">
            <a:spLocks/>
          </p:cNvSpPr>
          <p:nvPr/>
        </p:nvSpPr>
        <p:spPr>
          <a:xfrm>
            <a:off x="5714677" y="320888"/>
            <a:ext cx="5730432" cy="722385"/>
          </a:xfrm>
          <a:prstGeom prst="rect">
            <a:avLst/>
          </a:prstGeom>
        </p:spPr>
        <p:txBody>
          <a:bodyPr vert="horz" lIns="91440" tIns="45720" rIns="91440" bIns="45720" rtlCol="0" anchor="t">
            <a:noAutofit/>
          </a:bodyPr>
          <a:lstStyle>
            <a:lvl1pPr algn="l" defTabSz="914400" rtl="0" eaLnBrk="1" latinLnBrk="0" hangingPunct="1">
              <a:lnSpc>
                <a:spcPct val="84000"/>
              </a:lnSpc>
              <a:spcBef>
                <a:spcPct val="0"/>
              </a:spcBef>
              <a:buNone/>
              <a:defRPr sz="4800" kern="1200" baseline="0">
                <a:solidFill>
                  <a:schemeClr val="tx2"/>
                </a:solidFill>
                <a:latin typeface="+mj-lt"/>
                <a:ea typeface="+mj-ea"/>
                <a:cs typeface="+mj-cs"/>
              </a:defRPr>
            </a:lvl1pPr>
          </a:lstStyle>
          <a:p>
            <a:r>
              <a:rPr lang="en-US" dirty="0" smtClean="0"/>
              <a:t>Examples for Bose headphones</a:t>
            </a:r>
            <a:endParaRPr lang="en-US" dirty="0"/>
          </a:p>
        </p:txBody>
      </p:sp>
    </p:spTree>
    <p:extLst>
      <p:ext uri="{BB962C8B-B14F-4D97-AF65-F5344CB8AC3E}">
        <p14:creationId xmlns:p14="http://schemas.microsoft.com/office/powerpoint/2010/main" val="18105953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a:off x="1802800" y="1860210"/>
            <a:ext cx="1209908" cy="4348976"/>
            <a:chOff x="2709746" y="1884556"/>
            <a:chExt cx="1209908" cy="4348976"/>
          </a:xfrm>
        </p:grpSpPr>
        <p:sp>
          <p:nvSpPr>
            <p:cNvPr id="15" name="Oval 14"/>
            <p:cNvSpPr/>
            <p:nvPr/>
          </p:nvSpPr>
          <p:spPr>
            <a:xfrm>
              <a:off x="2709746" y="2537212"/>
              <a:ext cx="959005" cy="9590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a:stCxn id="15" idx="4"/>
            </p:cNvCxnSpPr>
            <p:nvPr/>
          </p:nvCxnSpPr>
          <p:spPr>
            <a:xfrm>
              <a:off x="3189249" y="3496217"/>
              <a:ext cx="11151" cy="1800612"/>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2782229" y="5274527"/>
              <a:ext cx="379142" cy="959005"/>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194825" y="5274527"/>
              <a:ext cx="273205" cy="936703"/>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2729428" y="3496217"/>
              <a:ext cx="379142" cy="959005"/>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189248" y="3530444"/>
              <a:ext cx="702528" cy="17812"/>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15" idx="7"/>
            </p:cNvCxnSpPr>
            <p:nvPr/>
          </p:nvCxnSpPr>
          <p:spPr>
            <a:xfrm>
              <a:off x="3528308" y="2677655"/>
              <a:ext cx="391346" cy="870601"/>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2971800" y="1884556"/>
              <a:ext cx="496230" cy="646331"/>
            </a:xfrm>
            <a:prstGeom prst="rect">
              <a:avLst/>
            </a:prstGeom>
            <a:noFill/>
          </p:spPr>
          <p:txBody>
            <a:bodyPr wrap="square" rtlCol="0">
              <a:spAutoFit/>
            </a:bodyPr>
            <a:lstStyle/>
            <a:p>
              <a:r>
                <a:rPr lang="en-US" sz="3600" b="1" dirty="0" smtClean="0">
                  <a:solidFill>
                    <a:schemeClr val="tx1">
                      <a:lumMod val="75000"/>
                      <a:lumOff val="25000"/>
                    </a:schemeClr>
                  </a:solidFill>
                </a:rPr>
                <a:t>?</a:t>
              </a:r>
              <a:endParaRPr lang="en-US" sz="3600" b="1" dirty="0">
                <a:solidFill>
                  <a:schemeClr val="tx1">
                    <a:lumMod val="75000"/>
                    <a:lumOff val="25000"/>
                  </a:schemeClr>
                </a:solidFill>
              </a:endParaRPr>
            </a:p>
          </p:txBody>
        </p:sp>
      </p:grpSp>
      <p:grpSp>
        <p:nvGrpSpPr>
          <p:cNvPr id="68" name="Group 67"/>
          <p:cNvGrpSpPr/>
          <p:nvPr/>
        </p:nvGrpSpPr>
        <p:grpSpPr>
          <a:xfrm>
            <a:off x="8958882" y="3450786"/>
            <a:ext cx="2821259" cy="1686246"/>
            <a:chOff x="8958882" y="3450786"/>
            <a:chExt cx="2821259" cy="1686246"/>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5895" y="3896016"/>
              <a:ext cx="559776" cy="559776"/>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0404" y="4577256"/>
              <a:ext cx="559776" cy="559776"/>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10404" y="3896671"/>
              <a:ext cx="559776" cy="559776"/>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65895" y="4577256"/>
              <a:ext cx="559776" cy="559776"/>
            </a:xfrm>
            <a:prstGeom prst="rect">
              <a:avLst/>
            </a:prstGeom>
          </p:spPr>
        </p:pic>
        <p:sp>
          <p:nvSpPr>
            <p:cNvPr id="40" name="TextBox 39"/>
            <p:cNvSpPr txBox="1"/>
            <p:nvPr/>
          </p:nvSpPr>
          <p:spPr>
            <a:xfrm>
              <a:off x="8958882" y="3450786"/>
              <a:ext cx="2821259" cy="369332"/>
            </a:xfrm>
            <a:prstGeom prst="rect">
              <a:avLst/>
            </a:prstGeom>
            <a:noFill/>
          </p:spPr>
          <p:txBody>
            <a:bodyPr wrap="square" rtlCol="0">
              <a:spAutoFit/>
            </a:bodyPr>
            <a:lstStyle/>
            <a:p>
              <a:pPr algn="ctr"/>
              <a:r>
                <a:rPr lang="en-US" dirty="0" smtClean="0"/>
                <a:t>Emotion recognition</a:t>
              </a:r>
              <a:endParaRPr lang="en-US" dirty="0"/>
            </a:p>
          </p:txBody>
        </p:sp>
      </p:grpSp>
      <p:grpSp>
        <p:nvGrpSpPr>
          <p:cNvPr id="46" name="Group 45"/>
          <p:cNvGrpSpPr/>
          <p:nvPr/>
        </p:nvGrpSpPr>
        <p:grpSpPr>
          <a:xfrm>
            <a:off x="8893210" y="2215033"/>
            <a:ext cx="3034388" cy="923194"/>
            <a:chOff x="4853209" y="462114"/>
            <a:chExt cx="3034388" cy="923194"/>
          </a:xfrm>
        </p:grpSpPr>
        <p:grpSp>
          <p:nvGrpSpPr>
            <p:cNvPr id="39" name="Group 38"/>
            <p:cNvGrpSpPr/>
            <p:nvPr/>
          </p:nvGrpSpPr>
          <p:grpSpPr>
            <a:xfrm>
              <a:off x="4902021" y="862088"/>
              <a:ext cx="2985576" cy="523220"/>
              <a:chOff x="7292898" y="3548769"/>
              <a:chExt cx="2985576" cy="523220"/>
            </a:xfrm>
          </p:grpSpPr>
          <p:sp>
            <p:nvSpPr>
              <p:cNvPr id="37" name="TextBox 36"/>
              <p:cNvSpPr txBox="1"/>
              <p:nvPr/>
            </p:nvSpPr>
            <p:spPr>
              <a:xfrm>
                <a:off x="7292898" y="3548769"/>
                <a:ext cx="2985576" cy="523220"/>
              </a:xfrm>
              <a:prstGeom prst="rect">
                <a:avLst/>
              </a:prstGeom>
              <a:noFill/>
            </p:spPr>
            <p:txBody>
              <a:bodyPr wrap="square" rtlCol="0">
                <a:spAutoFit/>
              </a:bodyPr>
              <a:lstStyle/>
              <a:p>
                <a:r>
                  <a:rPr lang="en-US" sz="1400" i="1" dirty="0" smtClean="0"/>
                  <a:t>“Blah blah blah,                                  ,</a:t>
                </a:r>
              </a:p>
              <a:p>
                <a:r>
                  <a:rPr lang="en-US" sz="1400" i="1" dirty="0" smtClean="0"/>
                  <a:t>  you got that right?"</a:t>
                </a:r>
                <a:endParaRPr lang="en-US" sz="1400" i="1" dirty="0"/>
              </a:p>
            </p:txBody>
          </p:sp>
          <p:pic>
            <p:nvPicPr>
              <p:cNvPr id="38" name="Picture 37"/>
              <p:cNvPicPr>
                <a:picLocks noChangeAspect="1"/>
              </p:cNvPicPr>
              <p:nvPr/>
            </p:nvPicPr>
            <p:blipFill>
              <a:blip r:embed="rId6"/>
              <a:stretch>
                <a:fillRect/>
              </a:stretch>
            </p:blipFill>
            <p:spPr>
              <a:xfrm>
                <a:off x="8647449" y="3567484"/>
                <a:ext cx="1405692" cy="242895"/>
              </a:xfrm>
              <a:prstGeom prst="rect">
                <a:avLst/>
              </a:prstGeom>
            </p:spPr>
          </p:pic>
        </p:grpSp>
        <p:sp>
          <p:nvSpPr>
            <p:cNvPr id="41" name="TextBox 40"/>
            <p:cNvSpPr txBox="1"/>
            <p:nvPr/>
          </p:nvSpPr>
          <p:spPr>
            <a:xfrm>
              <a:off x="4853209" y="462114"/>
              <a:ext cx="2821259" cy="369332"/>
            </a:xfrm>
            <a:prstGeom prst="rect">
              <a:avLst/>
            </a:prstGeom>
            <a:noFill/>
          </p:spPr>
          <p:txBody>
            <a:bodyPr wrap="square" rtlCol="0">
              <a:spAutoFit/>
            </a:bodyPr>
            <a:lstStyle/>
            <a:p>
              <a:pPr algn="ctr"/>
              <a:r>
                <a:rPr lang="en-US" dirty="0" smtClean="0"/>
                <a:t>Comprehension</a:t>
              </a:r>
              <a:endParaRPr lang="en-US" dirty="0"/>
            </a:p>
          </p:txBody>
        </p:sp>
      </p:grpSp>
      <p:pic>
        <p:nvPicPr>
          <p:cNvPr id="42" name="Picture 4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13077" y="2965315"/>
            <a:ext cx="994971" cy="788109"/>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90277" y="3290791"/>
            <a:ext cx="809458" cy="757047"/>
          </a:xfrm>
          <a:prstGeom prst="rect">
            <a:avLst/>
          </a:prstGeom>
        </p:spPr>
      </p:pic>
      <p:pic>
        <p:nvPicPr>
          <p:cNvPr id="50" name="Picture 4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24398" y="4372177"/>
            <a:ext cx="412058" cy="831891"/>
          </a:xfrm>
          <a:prstGeom prst="rect">
            <a:avLst/>
          </a:prstGeom>
        </p:spPr>
      </p:pic>
      <p:grpSp>
        <p:nvGrpSpPr>
          <p:cNvPr id="69" name="Group 68"/>
          <p:cNvGrpSpPr/>
          <p:nvPr/>
        </p:nvGrpSpPr>
        <p:grpSpPr>
          <a:xfrm>
            <a:off x="8958882" y="5428330"/>
            <a:ext cx="2821259" cy="1185772"/>
            <a:chOff x="8958882" y="5428330"/>
            <a:chExt cx="2821259" cy="1185772"/>
          </a:xfrm>
        </p:grpSpPr>
        <p:sp>
          <p:nvSpPr>
            <p:cNvPr id="47" name="TextBox 46"/>
            <p:cNvSpPr txBox="1"/>
            <p:nvPr/>
          </p:nvSpPr>
          <p:spPr>
            <a:xfrm>
              <a:off x="8958882" y="5428330"/>
              <a:ext cx="2821259" cy="369332"/>
            </a:xfrm>
            <a:prstGeom prst="rect">
              <a:avLst/>
            </a:prstGeom>
            <a:noFill/>
          </p:spPr>
          <p:txBody>
            <a:bodyPr wrap="square" rtlCol="0">
              <a:spAutoFit/>
            </a:bodyPr>
            <a:lstStyle/>
            <a:p>
              <a:pPr algn="ctr"/>
              <a:r>
                <a:rPr lang="en-US" dirty="0" smtClean="0"/>
                <a:t>Multi-tasking</a:t>
              </a:r>
              <a:endParaRPr lang="en-US" dirty="0"/>
            </a:p>
          </p:txBody>
        </p:sp>
        <p:pic>
          <p:nvPicPr>
            <p:cNvPr id="51" name="Picture 5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19575" y="5833814"/>
              <a:ext cx="499872" cy="780288"/>
            </a:xfrm>
            <a:prstGeom prst="rect">
              <a:avLst/>
            </a:prstGeom>
          </p:spPr>
        </p:pic>
      </p:grpSp>
      <p:sp>
        <p:nvSpPr>
          <p:cNvPr id="53" name="TextBox 52"/>
          <p:cNvSpPr txBox="1"/>
          <p:nvPr/>
        </p:nvSpPr>
        <p:spPr>
          <a:xfrm>
            <a:off x="944322" y="318429"/>
            <a:ext cx="5642123" cy="584775"/>
          </a:xfrm>
          <a:prstGeom prst="rect">
            <a:avLst/>
          </a:prstGeom>
          <a:noFill/>
        </p:spPr>
        <p:txBody>
          <a:bodyPr wrap="square" rtlCol="0">
            <a:spAutoFit/>
          </a:bodyPr>
          <a:lstStyle/>
          <a:p>
            <a:r>
              <a:rPr lang="en-US" sz="3200" dirty="0" smtClean="0"/>
              <a:t>PERSONA PERSPECTIVE</a:t>
            </a:r>
            <a:endParaRPr lang="en-US" sz="3200" dirty="0"/>
          </a:p>
        </p:txBody>
      </p:sp>
      <p:pic>
        <p:nvPicPr>
          <p:cNvPr id="54" name="Picture 5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90523" y="4841835"/>
            <a:ext cx="1043656" cy="629644"/>
          </a:xfrm>
          <a:prstGeom prst="rect">
            <a:avLst/>
          </a:prstGeom>
        </p:spPr>
      </p:pic>
      <p:pic>
        <p:nvPicPr>
          <p:cNvPr id="55" name="Picture 5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349732" y="4007502"/>
            <a:ext cx="1121660" cy="585723"/>
          </a:xfrm>
          <a:prstGeom prst="rect">
            <a:avLst/>
          </a:prstGeom>
        </p:spPr>
      </p:pic>
      <p:pic>
        <p:nvPicPr>
          <p:cNvPr id="56" name="Picture 5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422032" y="2215033"/>
            <a:ext cx="977062" cy="496204"/>
          </a:xfrm>
          <a:prstGeom prst="rect">
            <a:avLst/>
          </a:prstGeom>
        </p:spPr>
      </p:pic>
      <p:sp>
        <p:nvSpPr>
          <p:cNvPr id="57" name="TextBox 56"/>
          <p:cNvSpPr txBox="1"/>
          <p:nvPr/>
        </p:nvSpPr>
        <p:spPr>
          <a:xfrm>
            <a:off x="3974076" y="1246369"/>
            <a:ext cx="2113788" cy="461665"/>
          </a:xfrm>
          <a:prstGeom prst="rect">
            <a:avLst/>
          </a:prstGeom>
          <a:noFill/>
        </p:spPr>
        <p:txBody>
          <a:bodyPr wrap="square" rtlCol="0">
            <a:spAutoFit/>
          </a:bodyPr>
          <a:lstStyle/>
          <a:p>
            <a:pPr algn="ctr"/>
            <a:r>
              <a:rPr lang="en-US" sz="2400" b="1" u="sng" dirty="0" smtClean="0"/>
              <a:t>Environments</a:t>
            </a:r>
            <a:endParaRPr lang="en-US" sz="2400" b="1" u="sng" dirty="0"/>
          </a:p>
        </p:txBody>
      </p:sp>
      <p:sp>
        <p:nvSpPr>
          <p:cNvPr id="58" name="TextBox 57"/>
          <p:cNvSpPr txBox="1"/>
          <p:nvPr/>
        </p:nvSpPr>
        <p:spPr>
          <a:xfrm>
            <a:off x="6533856" y="1246368"/>
            <a:ext cx="2113788" cy="461665"/>
          </a:xfrm>
          <a:prstGeom prst="rect">
            <a:avLst/>
          </a:prstGeom>
          <a:noFill/>
        </p:spPr>
        <p:txBody>
          <a:bodyPr wrap="square" rtlCol="0">
            <a:spAutoFit/>
          </a:bodyPr>
          <a:lstStyle/>
          <a:p>
            <a:pPr algn="ctr"/>
            <a:r>
              <a:rPr lang="en-US" sz="2400" b="1" u="sng" dirty="0" smtClean="0"/>
              <a:t>Stimuli</a:t>
            </a:r>
            <a:endParaRPr lang="en-US" sz="2400" b="1" u="sng" dirty="0"/>
          </a:p>
        </p:txBody>
      </p:sp>
      <p:sp>
        <p:nvSpPr>
          <p:cNvPr id="59" name="TextBox 58"/>
          <p:cNvSpPr txBox="1"/>
          <p:nvPr/>
        </p:nvSpPr>
        <p:spPr>
          <a:xfrm>
            <a:off x="9103845" y="877036"/>
            <a:ext cx="2545692" cy="830997"/>
          </a:xfrm>
          <a:prstGeom prst="rect">
            <a:avLst/>
          </a:prstGeom>
          <a:noFill/>
        </p:spPr>
        <p:txBody>
          <a:bodyPr wrap="square" rtlCol="0">
            <a:spAutoFit/>
          </a:bodyPr>
          <a:lstStyle/>
          <a:p>
            <a:pPr algn="ctr"/>
            <a:r>
              <a:rPr lang="en-US" sz="2400" b="1" u="sng" dirty="0" smtClean="0"/>
              <a:t>Behavior / Decision Outcome</a:t>
            </a:r>
            <a:endParaRPr lang="en-US" sz="2400" b="1" u="sng" dirty="0"/>
          </a:p>
        </p:txBody>
      </p:sp>
      <p:pic>
        <p:nvPicPr>
          <p:cNvPr id="61" name="Picture 6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293735" y="5578364"/>
            <a:ext cx="673384" cy="673384"/>
          </a:xfrm>
          <a:prstGeom prst="rect">
            <a:avLst/>
          </a:prstGeom>
        </p:spPr>
      </p:pic>
      <p:pic>
        <p:nvPicPr>
          <p:cNvPr id="62" name="Picture 6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166251" y="2100019"/>
            <a:ext cx="833484" cy="813044"/>
          </a:xfrm>
          <a:prstGeom prst="rect">
            <a:avLst/>
          </a:prstGeom>
        </p:spPr>
      </p:pic>
      <p:grpSp>
        <p:nvGrpSpPr>
          <p:cNvPr id="67" name="Group 66"/>
          <p:cNvGrpSpPr/>
          <p:nvPr/>
        </p:nvGrpSpPr>
        <p:grpSpPr>
          <a:xfrm>
            <a:off x="4507350" y="5729683"/>
            <a:ext cx="806423" cy="767305"/>
            <a:chOff x="2771038" y="4554557"/>
            <a:chExt cx="1304285" cy="1241016"/>
          </a:xfrm>
        </p:grpSpPr>
        <p:pic>
          <p:nvPicPr>
            <p:cNvPr id="63" name="Picture 6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1038" y="4554557"/>
              <a:ext cx="559776" cy="559776"/>
            </a:xfrm>
            <a:prstGeom prst="rect">
              <a:avLst/>
            </a:prstGeom>
          </p:spPr>
        </p:pic>
        <p:pic>
          <p:nvPicPr>
            <p:cNvPr id="64" name="Picture 6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5547" y="5235797"/>
              <a:ext cx="559776" cy="559776"/>
            </a:xfrm>
            <a:prstGeom prst="rect">
              <a:avLst/>
            </a:prstGeom>
          </p:spPr>
        </p:pic>
        <p:pic>
          <p:nvPicPr>
            <p:cNvPr id="65" name="Picture 6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5547" y="4555212"/>
              <a:ext cx="559776" cy="559776"/>
            </a:xfrm>
            <a:prstGeom prst="rect">
              <a:avLst/>
            </a:prstGeom>
          </p:spPr>
        </p:pic>
        <p:pic>
          <p:nvPicPr>
            <p:cNvPr id="66" name="Picture 6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1038" y="5235797"/>
              <a:ext cx="559776" cy="559776"/>
            </a:xfrm>
            <a:prstGeom prst="rect">
              <a:avLst/>
            </a:prstGeom>
          </p:spPr>
        </p:pic>
      </p:grpSp>
    </p:spTree>
    <p:extLst>
      <p:ext uri="{BB962C8B-B14F-4D97-AF65-F5344CB8AC3E}">
        <p14:creationId xmlns:p14="http://schemas.microsoft.com/office/powerpoint/2010/main" val="23869077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p:bldP spid="5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Literature Reviews help?</a:t>
            </a:r>
            <a:endParaRPr lang="en-US" dirty="0"/>
          </a:p>
        </p:txBody>
      </p:sp>
      <p:sp>
        <p:nvSpPr>
          <p:cNvPr id="3" name="Content Placeholder 2"/>
          <p:cNvSpPr>
            <a:spLocks noGrp="1"/>
          </p:cNvSpPr>
          <p:nvPr>
            <p:ph idx="1"/>
          </p:nvPr>
        </p:nvSpPr>
        <p:spPr>
          <a:xfrm>
            <a:off x="1366268" y="1876104"/>
            <a:ext cx="9601200" cy="3581400"/>
          </a:xfrm>
        </p:spPr>
        <p:txBody>
          <a:bodyPr/>
          <a:lstStyle/>
          <a:p>
            <a:r>
              <a:rPr lang="en-US" dirty="0" smtClean="0"/>
              <a:t>Provides a bird’s eye view of our collective knowledge regarding the interactions between the persona, their environments, exposure to stimuli, and their resulting behaviors. </a:t>
            </a:r>
          </a:p>
          <a:p>
            <a:r>
              <a:rPr lang="en-US" dirty="0" smtClean="0"/>
              <a:t>Identifies current gaps in knowledge.</a:t>
            </a:r>
          </a:p>
          <a:p>
            <a:r>
              <a:rPr lang="en-US" dirty="0" smtClean="0"/>
              <a:t>Surfaces best applicable behavioral theories and models to inform both research and design frameworks.</a:t>
            </a:r>
          </a:p>
        </p:txBody>
      </p:sp>
      <p:grpSp>
        <p:nvGrpSpPr>
          <p:cNvPr id="25" name="Group 24"/>
          <p:cNvGrpSpPr/>
          <p:nvPr/>
        </p:nvGrpSpPr>
        <p:grpSpPr>
          <a:xfrm>
            <a:off x="1540439" y="4287442"/>
            <a:ext cx="9536672" cy="1661990"/>
            <a:chOff x="1495835" y="4909538"/>
            <a:chExt cx="9536672" cy="1661990"/>
          </a:xfrm>
        </p:grpSpPr>
        <p:sp>
          <p:nvSpPr>
            <p:cNvPr id="13" name="Rectangle 12"/>
            <p:cNvSpPr/>
            <p:nvPr/>
          </p:nvSpPr>
          <p:spPr>
            <a:xfrm>
              <a:off x="1495836" y="5687922"/>
              <a:ext cx="1585253" cy="88360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50000"/>
                  </a:schemeClr>
                </a:solidFill>
              </a:endParaRPr>
            </a:p>
          </p:txBody>
        </p:sp>
        <p:sp>
          <p:nvSpPr>
            <p:cNvPr id="14" name="Rectangle 13"/>
            <p:cNvSpPr/>
            <p:nvPr/>
          </p:nvSpPr>
          <p:spPr>
            <a:xfrm>
              <a:off x="3484111" y="5687922"/>
              <a:ext cx="1585253" cy="88360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5471824" y="5687922"/>
              <a:ext cx="1585253" cy="88360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7473343" y="5687922"/>
              <a:ext cx="1585253" cy="88360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9447254" y="5687922"/>
              <a:ext cx="1585253" cy="88360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1495835" y="5894934"/>
              <a:ext cx="1585253" cy="369332"/>
            </a:xfrm>
            <a:prstGeom prst="rect">
              <a:avLst/>
            </a:prstGeom>
            <a:noFill/>
          </p:spPr>
          <p:txBody>
            <a:bodyPr wrap="square" rtlCol="0">
              <a:spAutoFit/>
            </a:bodyPr>
            <a:lstStyle/>
            <a:p>
              <a:pPr algn="ctr"/>
              <a:r>
                <a:rPr lang="en-US" dirty="0" smtClean="0"/>
                <a:t>Discovery</a:t>
              </a:r>
              <a:endParaRPr lang="en-US" dirty="0"/>
            </a:p>
          </p:txBody>
        </p:sp>
        <p:sp>
          <p:nvSpPr>
            <p:cNvPr id="19" name="TextBox 18"/>
            <p:cNvSpPr txBox="1"/>
            <p:nvPr/>
          </p:nvSpPr>
          <p:spPr>
            <a:xfrm>
              <a:off x="3484111" y="5798332"/>
              <a:ext cx="1585253" cy="646331"/>
            </a:xfrm>
            <a:prstGeom prst="rect">
              <a:avLst/>
            </a:prstGeom>
            <a:noFill/>
          </p:spPr>
          <p:txBody>
            <a:bodyPr wrap="square" rtlCol="0">
              <a:spAutoFit/>
            </a:bodyPr>
            <a:lstStyle/>
            <a:p>
              <a:pPr algn="ctr"/>
              <a:r>
                <a:rPr lang="en-US" dirty="0" smtClean="0"/>
                <a:t>Concept Design</a:t>
              </a:r>
              <a:endParaRPr lang="en-US" dirty="0"/>
            </a:p>
          </p:txBody>
        </p:sp>
        <p:sp>
          <p:nvSpPr>
            <p:cNvPr id="20" name="TextBox 19"/>
            <p:cNvSpPr txBox="1"/>
            <p:nvPr/>
          </p:nvSpPr>
          <p:spPr>
            <a:xfrm>
              <a:off x="5471824" y="5798332"/>
              <a:ext cx="1585253" cy="646331"/>
            </a:xfrm>
            <a:prstGeom prst="rect">
              <a:avLst/>
            </a:prstGeom>
            <a:noFill/>
          </p:spPr>
          <p:txBody>
            <a:bodyPr wrap="square" rtlCol="0">
              <a:spAutoFit/>
            </a:bodyPr>
            <a:lstStyle/>
            <a:p>
              <a:pPr algn="ctr"/>
              <a:r>
                <a:rPr lang="en-US" dirty="0" smtClean="0">
                  <a:solidFill>
                    <a:srgbClr val="7F7F7F"/>
                  </a:solidFill>
                </a:rPr>
                <a:t>Detailed</a:t>
              </a:r>
            </a:p>
            <a:p>
              <a:pPr algn="ctr"/>
              <a:r>
                <a:rPr lang="en-US" dirty="0" smtClean="0">
                  <a:solidFill>
                    <a:srgbClr val="7F7F7F"/>
                  </a:solidFill>
                </a:rPr>
                <a:t>Design</a:t>
              </a:r>
              <a:endParaRPr lang="en-US" dirty="0">
                <a:solidFill>
                  <a:srgbClr val="7F7F7F"/>
                </a:solidFill>
              </a:endParaRPr>
            </a:p>
          </p:txBody>
        </p:sp>
        <p:sp>
          <p:nvSpPr>
            <p:cNvPr id="21" name="TextBox 20"/>
            <p:cNvSpPr txBox="1"/>
            <p:nvPr/>
          </p:nvSpPr>
          <p:spPr>
            <a:xfrm>
              <a:off x="7473343" y="5798332"/>
              <a:ext cx="1585253" cy="646331"/>
            </a:xfrm>
            <a:prstGeom prst="rect">
              <a:avLst/>
            </a:prstGeom>
            <a:noFill/>
          </p:spPr>
          <p:txBody>
            <a:bodyPr wrap="square" rtlCol="0">
              <a:spAutoFit/>
            </a:bodyPr>
            <a:lstStyle/>
            <a:p>
              <a:pPr algn="ctr"/>
              <a:r>
                <a:rPr lang="en-US" dirty="0" smtClean="0">
                  <a:solidFill>
                    <a:srgbClr val="7F7F7F"/>
                  </a:solidFill>
                </a:rPr>
                <a:t>Building &amp; Launch</a:t>
              </a:r>
              <a:endParaRPr lang="en-US" dirty="0">
                <a:solidFill>
                  <a:srgbClr val="7F7F7F"/>
                </a:solidFill>
              </a:endParaRPr>
            </a:p>
          </p:txBody>
        </p:sp>
        <p:sp>
          <p:nvSpPr>
            <p:cNvPr id="22" name="TextBox 21"/>
            <p:cNvSpPr txBox="1"/>
            <p:nvPr/>
          </p:nvSpPr>
          <p:spPr>
            <a:xfrm>
              <a:off x="9447254" y="5894934"/>
              <a:ext cx="1585253" cy="369332"/>
            </a:xfrm>
            <a:prstGeom prst="rect">
              <a:avLst/>
            </a:prstGeom>
            <a:noFill/>
          </p:spPr>
          <p:txBody>
            <a:bodyPr wrap="square" rtlCol="0">
              <a:spAutoFit/>
            </a:bodyPr>
            <a:lstStyle/>
            <a:p>
              <a:pPr algn="ctr"/>
              <a:r>
                <a:rPr lang="en-US" dirty="0" smtClean="0">
                  <a:solidFill>
                    <a:srgbClr val="7F7F7F"/>
                  </a:solidFill>
                </a:rPr>
                <a:t>Learn</a:t>
              </a:r>
              <a:endParaRPr lang="en-US" dirty="0">
                <a:solidFill>
                  <a:srgbClr val="7F7F7F"/>
                </a:solidFill>
              </a:endParaRPr>
            </a:p>
          </p:txBody>
        </p:sp>
        <p:sp>
          <p:nvSpPr>
            <p:cNvPr id="23" name="Rectangle 22"/>
            <p:cNvSpPr/>
            <p:nvPr/>
          </p:nvSpPr>
          <p:spPr>
            <a:xfrm>
              <a:off x="3938267" y="4909538"/>
              <a:ext cx="4327702" cy="369332"/>
            </a:xfrm>
            <a:prstGeom prst="rect">
              <a:avLst/>
            </a:prstGeom>
          </p:spPr>
          <p:txBody>
            <a:bodyPr wrap="none">
              <a:spAutoFit/>
            </a:bodyPr>
            <a:lstStyle/>
            <a:p>
              <a:pPr algn="ctr"/>
              <a:r>
                <a:rPr lang="en-US" b="1" dirty="0"/>
                <a:t>Useful during the following design stages…</a:t>
              </a:r>
            </a:p>
          </p:txBody>
        </p:sp>
        <p:cxnSp>
          <p:nvCxnSpPr>
            <p:cNvPr id="24" name="Straight Connector 23"/>
            <p:cNvCxnSpPr>
              <a:stCxn id="13" idx="3"/>
            </p:cNvCxnSpPr>
            <p:nvPr/>
          </p:nvCxnSpPr>
          <p:spPr>
            <a:xfrm flipV="1">
              <a:off x="3081089" y="6115942"/>
              <a:ext cx="6366165" cy="13783"/>
            </a:xfrm>
            <a:prstGeom prst="line">
              <a:avLst/>
            </a:prstGeom>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7302992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Tool </a:t>
            </a:r>
            <a:r>
              <a:rPr lang="en-US" dirty="0" smtClean="0"/>
              <a:t>#3:</a:t>
            </a:r>
            <a:r>
              <a:rPr lang="en-US" dirty="0" smtClean="0"/>
              <a:t/>
            </a:r>
            <a:br>
              <a:rPr lang="en-US" dirty="0" smtClean="0"/>
            </a:br>
            <a:r>
              <a:rPr lang="en-US" dirty="0" smtClean="0"/>
              <a:t>Applying Behavioral Change Theories</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0534830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857" y="306659"/>
            <a:ext cx="3855720" cy="2157884"/>
          </a:xfrm>
        </p:spPr>
        <p:txBody>
          <a:bodyPr/>
          <a:lstStyle/>
          <a:p>
            <a:r>
              <a:rPr lang="en-US" dirty="0" smtClean="0"/>
              <a:t>How does </a:t>
            </a:r>
            <a:r>
              <a:rPr lang="en-US" smtClean="0"/>
              <a:t>it work?</a:t>
            </a:r>
            <a:endParaRPr lang="en-US" dirty="0"/>
          </a:p>
        </p:txBody>
      </p:sp>
      <p:sp>
        <p:nvSpPr>
          <p:cNvPr id="4" name="Text Placeholder 3"/>
          <p:cNvSpPr>
            <a:spLocks noGrp="1"/>
          </p:cNvSpPr>
          <p:nvPr>
            <p:ph type="body" sz="half" idx="2"/>
          </p:nvPr>
        </p:nvSpPr>
        <p:spPr>
          <a:xfrm>
            <a:off x="220857" y="1808553"/>
            <a:ext cx="5093516" cy="4845812"/>
          </a:xfrm>
        </p:spPr>
        <p:txBody>
          <a:bodyPr>
            <a:normAutofit/>
          </a:bodyPr>
          <a:lstStyle/>
          <a:p>
            <a:pPr marL="342900" indent="-342900">
              <a:buFont typeface="+mj-lt"/>
              <a:buAutoNum type="arabicPeriod"/>
            </a:pPr>
            <a:r>
              <a:rPr lang="en-US" dirty="0" smtClean="0"/>
              <a:t>Literature Review reveals behavioral change theories (causal structure of variables) and/or models of behaviors that relate to the specific persona-environment-stimuli-behavior combination.</a:t>
            </a:r>
          </a:p>
          <a:p>
            <a:pPr marL="342900" indent="-342900">
              <a:buFont typeface="+mj-lt"/>
              <a:buAutoNum type="arabicPeriod"/>
            </a:pPr>
            <a:r>
              <a:rPr lang="en-US" dirty="0" smtClean="0"/>
              <a:t>Selecting a theory/model to test depends on several internal factors (i.e. business strategy, targeted demographic and behavior, time scale for desired behavior change)</a:t>
            </a:r>
          </a:p>
          <a:p>
            <a:pPr marL="342900" indent="-342900">
              <a:buFont typeface="+mj-lt"/>
              <a:buAutoNum type="arabicPeriod"/>
            </a:pPr>
            <a:r>
              <a:rPr lang="en-US" dirty="0" smtClean="0"/>
              <a:t>The next step is to break it down into its components to understand the variables that cause behavior change.</a:t>
            </a:r>
            <a:endParaRPr lang="en-US" dirty="0"/>
          </a:p>
          <a:p>
            <a:r>
              <a:rPr lang="en-US" dirty="0"/>
              <a:t>	</a:t>
            </a:r>
          </a:p>
        </p:txBody>
      </p:sp>
      <p:sp>
        <p:nvSpPr>
          <p:cNvPr id="3" name="Content Placeholder 2"/>
          <p:cNvSpPr>
            <a:spLocks noGrp="1"/>
          </p:cNvSpPr>
          <p:nvPr>
            <p:ph idx="1"/>
          </p:nvPr>
        </p:nvSpPr>
        <p:spPr>
          <a:xfrm>
            <a:off x="5510627" y="837663"/>
            <a:ext cx="6465783" cy="5816701"/>
          </a:xfrm>
        </p:spPr>
        <p:txBody>
          <a:bodyPr>
            <a:normAutofit/>
          </a:bodyPr>
          <a:lstStyle/>
          <a:p>
            <a:endParaRPr lang="en-US" sz="1600" dirty="0" smtClean="0"/>
          </a:p>
          <a:p>
            <a:endParaRPr lang="en-US" sz="1600" dirty="0"/>
          </a:p>
          <a:p>
            <a:endParaRPr lang="en-US" sz="1600" dirty="0" smtClean="0"/>
          </a:p>
          <a:p>
            <a:pPr>
              <a:buFont typeface="Wingdings" charset="2"/>
              <a:buChar char="Ø"/>
            </a:pPr>
            <a:r>
              <a:rPr lang="en-US" sz="1600" dirty="0" smtClean="0"/>
              <a:t>Examples: </a:t>
            </a:r>
            <a:r>
              <a:rPr lang="en-US" sz="1600" dirty="0"/>
              <a:t>Social Cognitive Theory, Self-Determination Theory, Stages of change model, etc.</a:t>
            </a:r>
          </a:p>
          <a:p>
            <a:pPr marL="0" indent="0">
              <a:buNone/>
            </a:pPr>
            <a:endParaRPr lang="en-US" sz="1600" dirty="0"/>
          </a:p>
          <a:p>
            <a:endParaRPr lang="en-US" sz="1600" dirty="0" smtClean="0"/>
          </a:p>
          <a:p>
            <a:pPr>
              <a:buFont typeface="Wingdings" charset="2"/>
              <a:buChar char="Ø"/>
            </a:pPr>
            <a:r>
              <a:rPr lang="en-US" sz="1600" dirty="0" smtClean="0"/>
              <a:t>We are looking to influence a long-term motivational behavior so we select </a:t>
            </a:r>
            <a:r>
              <a:rPr lang="en-US" sz="1600" b="1" dirty="0" smtClean="0"/>
              <a:t>Self-Determination Theory</a:t>
            </a:r>
            <a:r>
              <a:rPr lang="en-US" sz="1600" dirty="0" smtClean="0"/>
              <a:t>.</a:t>
            </a:r>
          </a:p>
          <a:p>
            <a:pPr>
              <a:buFont typeface="Wingdings" charset="2"/>
              <a:buChar char="Ø"/>
            </a:pPr>
            <a:endParaRPr lang="en-US" sz="1600" dirty="0" smtClean="0"/>
          </a:p>
          <a:p>
            <a:pPr>
              <a:buFont typeface="Wingdings" charset="2"/>
              <a:buChar char="Ø"/>
            </a:pPr>
            <a:endParaRPr lang="en-US" sz="1600" dirty="0" smtClean="0"/>
          </a:p>
          <a:p>
            <a:pPr>
              <a:buFont typeface="Wingdings" charset="2"/>
              <a:buChar char="Ø"/>
            </a:pPr>
            <a:r>
              <a:rPr lang="en-US" sz="1600" dirty="0" smtClean="0"/>
              <a:t>Self-Determination Theory claims that conditions that </a:t>
            </a:r>
            <a:r>
              <a:rPr lang="en-US" sz="1600" dirty="0" smtClean="0">
                <a:ea typeface="ＭＳ 明朝" charset="-128"/>
                <a:cs typeface="Times New Roman" charset="0"/>
              </a:rPr>
              <a:t>support</a:t>
            </a:r>
            <a:r>
              <a:rPr lang="is-IS" sz="1600" dirty="0" smtClean="0">
                <a:ea typeface="ＭＳ 明朝" charset="-128"/>
                <a:cs typeface="Times New Roman" charset="0"/>
              </a:rPr>
              <a:t>…</a:t>
            </a:r>
            <a:endParaRPr lang="en-US" sz="1600" dirty="0" smtClean="0">
              <a:ea typeface="ＭＳ 明朝" charset="-128"/>
              <a:cs typeface="Times New Roman" charset="0"/>
            </a:endParaRPr>
          </a:p>
          <a:p>
            <a:pPr marL="530352" lvl="1" indent="0">
              <a:buNone/>
            </a:pPr>
            <a:r>
              <a:rPr lang="en-US" sz="1600" b="1" i="0" dirty="0">
                <a:ea typeface="ＭＳ 明朝" charset="-128"/>
                <a:cs typeface="Times New Roman" charset="0"/>
              </a:rPr>
              <a:t>C</a:t>
            </a:r>
            <a:r>
              <a:rPr lang="en-US" sz="1600" b="1" i="0" dirty="0" smtClean="0">
                <a:ea typeface="ＭＳ 明朝" charset="-128"/>
                <a:cs typeface="Times New Roman" charset="0"/>
              </a:rPr>
              <a:t>ompetence</a:t>
            </a:r>
            <a:endParaRPr lang="en-US" sz="1600" i="0" dirty="0">
              <a:ea typeface="ＭＳ 明朝" charset="-128"/>
              <a:cs typeface="Times New Roman" charset="0"/>
            </a:endParaRPr>
          </a:p>
          <a:p>
            <a:pPr marL="530352" lvl="1" indent="0">
              <a:buNone/>
            </a:pPr>
            <a:r>
              <a:rPr lang="en-US" sz="1600" b="1" i="0" dirty="0" smtClean="0">
                <a:ea typeface="ＭＳ 明朝" charset="-128"/>
                <a:cs typeface="Times New Roman" charset="0"/>
              </a:rPr>
              <a:t>Relatedness</a:t>
            </a:r>
            <a:endParaRPr lang="en-US" sz="1600" i="0" dirty="0">
              <a:ea typeface="ＭＳ 明朝" charset="-128"/>
              <a:cs typeface="Times New Roman" charset="0"/>
            </a:endParaRPr>
          </a:p>
          <a:p>
            <a:pPr marL="530352" lvl="1" indent="0">
              <a:buNone/>
            </a:pPr>
            <a:r>
              <a:rPr lang="en-US" sz="1600" b="1" i="0" dirty="0">
                <a:ea typeface="ＭＳ 明朝" charset="-128"/>
                <a:cs typeface="Times New Roman" charset="0"/>
              </a:rPr>
              <a:t>A</a:t>
            </a:r>
            <a:r>
              <a:rPr lang="en-US" sz="1600" b="1" i="0" dirty="0" smtClean="0">
                <a:ea typeface="ＭＳ 明朝" charset="-128"/>
                <a:cs typeface="Times New Roman" charset="0"/>
              </a:rPr>
              <a:t>utonomy </a:t>
            </a:r>
            <a:endParaRPr lang="en-US" sz="1600" i="0" dirty="0" smtClean="0">
              <a:ea typeface="ＭＳ 明朝" charset="-128"/>
              <a:cs typeface="Times New Roman" charset="0"/>
            </a:endParaRPr>
          </a:p>
          <a:p>
            <a:pPr marL="530352" lvl="1" indent="0">
              <a:buNone/>
            </a:pPr>
            <a:r>
              <a:rPr lang="is-IS" sz="1600" i="0" dirty="0" smtClean="0">
                <a:ea typeface="ＭＳ 明朝" charset="-128"/>
                <a:cs typeface="Times New Roman" charset="0"/>
              </a:rPr>
              <a:t>…</a:t>
            </a:r>
            <a:r>
              <a:rPr lang="en-US" sz="1600" i="0" dirty="0" smtClean="0">
                <a:ea typeface="ＭＳ 明朝" charset="-128"/>
                <a:cs typeface="Times New Roman" charset="0"/>
              </a:rPr>
              <a:t>will increase </a:t>
            </a:r>
            <a:r>
              <a:rPr lang="en-US" sz="1600" b="1" i="0" dirty="0" smtClean="0">
                <a:ea typeface="ＭＳ 明朝" charset="-128"/>
                <a:cs typeface="Times New Roman" charset="0"/>
              </a:rPr>
              <a:t>motivation</a:t>
            </a:r>
            <a:r>
              <a:rPr lang="en-US" sz="1600" i="0" dirty="0" smtClean="0">
                <a:ea typeface="ＭＳ 明朝" charset="-128"/>
                <a:cs typeface="Times New Roman" charset="0"/>
              </a:rPr>
              <a:t> </a:t>
            </a:r>
            <a:r>
              <a:rPr lang="en-US" sz="1600" i="0" dirty="0">
                <a:ea typeface="ＭＳ 明朝" charset="-128"/>
                <a:cs typeface="Times New Roman" charset="0"/>
              </a:rPr>
              <a:t>and </a:t>
            </a:r>
            <a:r>
              <a:rPr lang="en-US" sz="1600" b="1" i="0" dirty="0">
                <a:ea typeface="ＭＳ 明朝" charset="-128"/>
                <a:cs typeface="Times New Roman" charset="0"/>
              </a:rPr>
              <a:t>engagement</a:t>
            </a:r>
            <a:r>
              <a:rPr lang="en-US" sz="1600" i="0" dirty="0">
                <a:ea typeface="ＭＳ 明朝" charset="-128"/>
                <a:cs typeface="Times New Roman" charset="0"/>
              </a:rPr>
              <a:t> for </a:t>
            </a:r>
            <a:r>
              <a:rPr lang="en-US" sz="1600" i="0" dirty="0" smtClean="0">
                <a:ea typeface="ＭＳ 明朝" charset="-128"/>
                <a:cs typeface="Times New Roman" charset="0"/>
              </a:rPr>
              <a:t>targeted behaviors, </a:t>
            </a:r>
            <a:r>
              <a:rPr lang="en-US" sz="1600" i="0" dirty="0">
                <a:ea typeface="ＭＳ 明朝" charset="-128"/>
                <a:cs typeface="Times New Roman" charset="0"/>
              </a:rPr>
              <a:t>including </a:t>
            </a:r>
            <a:r>
              <a:rPr lang="en-US" sz="1600" b="1" i="0" dirty="0">
                <a:ea typeface="ＭＳ 明朝" charset="-128"/>
                <a:cs typeface="Times New Roman" charset="0"/>
              </a:rPr>
              <a:t>enhanced performance</a:t>
            </a:r>
            <a:r>
              <a:rPr lang="en-US" sz="1600" i="0" dirty="0">
                <a:ea typeface="ＭＳ 明朝" charset="-128"/>
                <a:cs typeface="Times New Roman" charset="0"/>
              </a:rPr>
              <a:t>, </a:t>
            </a:r>
            <a:r>
              <a:rPr lang="en-US" sz="1600" b="1" i="0" dirty="0">
                <a:ea typeface="ＭＳ 明朝" charset="-128"/>
                <a:cs typeface="Times New Roman" charset="0"/>
              </a:rPr>
              <a:t>persistence</a:t>
            </a:r>
            <a:r>
              <a:rPr lang="en-US" sz="1600" i="0" dirty="0">
                <a:ea typeface="ＭＳ 明朝" charset="-128"/>
                <a:cs typeface="Times New Roman" charset="0"/>
              </a:rPr>
              <a:t>, </a:t>
            </a:r>
            <a:r>
              <a:rPr lang="en-US" sz="1600" i="0" dirty="0" smtClean="0">
                <a:ea typeface="ＭＳ 明朝" charset="-128"/>
                <a:cs typeface="Times New Roman" charset="0"/>
              </a:rPr>
              <a:t>and </a:t>
            </a:r>
            <a:r>
              <a:rPr lang="en-US" sz="1600" b="1" i="0" dirty="0" smtClean="0">
                <a:ea typeface="ＭＳ 明朝" charset="-128"/>
                <a:cs typeface="Times New Roman" charset="0"/>
              </a:rPr>
              <a:t>creativity.</a:t>
            </a:r>
            <a:endParaRPr lang="en-US" sz="1600" dirty="0" smtClean="0"/>
          </a:p>
          <a:p>
            <a:endParaRPr lang="en-US" sz="1600" dirty="0" smtClean="0"/>
          </a:p>
          <a:p>
            <a:endParaRPr lang="en-US" sz="1600" dirty="0" smtClean="0"/>
          </a:p>
          <a:p>
            <a:endParaRPr lang="en-US" sz="1600" dirty="0"/>
          </a:p>
        </p:txBody>
      </p:sp>
    </p:spTree>
    <p:extLst>
      <p:ext uri="{BB962C8B-B14F-4D97-AF65-F5344CB8AC3E}">
        <p14:creationId xmlns:p14="http://schemas.microsoft.com/office/powerpoint/2010/main" val="41749150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3971" y="618893"/>
            <a:ext cx="9601200" cy="1485900"/>
          </a:xfrm>
        </p:spPr>
        <p:txBody>
          <a:bodyPr>
            <a:normAutofit/>
          </a:bodyPr>
          <a:lstStyle/>
          <a:p>
            <a:r>
              <a:rPr lang="en-US" dirty="0" smtClean="0">
                <a:latin typeface="Fidelity Sans"/>
                <a:cs typeface="Fidelity Sans"/>
              </a:rPr>
              <a:t>Self-Determination Theory</a:t>
            </a:r>
            <a:endParaRPr lang="en-US" dirty="0">
              <a:latin typeface="Fidelity Sans"/>
              <a:cs typeface="Fidelity Sans"/>
            </a:endParaRPr>
          </a:p>
        </p:txBody>
      </p:sp>
      <p:sp>
        <p:nvSpPr>
          <p:cNvPr id="3" name="Content Placeholder 2"/>
          <p:cNvSpPr>
            <a:spLocks noGrp="1"/>
          </p:cNvSpPr>
          <p:nvPr>
            <p:ph idx="1"/>
          </p:nvPr>
        </p:nvSpPr>
        <p:spPr>
          <a:xfrm>
            <a:off x="1103971" y="1494263"/>
            <a:ext cx="10838985" cy="4373137"/>
          </a:xfrm>
        </p:spPr>
        <p:txBody>
          <a:bodyPr>
            <a:noAutofit/>
          </a:bodyPr>
          <a:lstStyle/>
          <a:p>
            <a:pPr marL="0" indent="0">
              <a:lnSpc>
                <a:spcPct val="100000"/>
              </a:lnSpc>
              <a:spcBef>
                <a:spcPts val="0"/>
              </a:spcBef>
              <a:spcAft>
                <a:spcPts val="0"/>
              </a:spcAft>
              <a:buNone/>
            </a:pPr>
            <a:r>
              <a:rPr lang="en-US" sz="1200" b="1" dirty="0" smtClean="0">
                <a:latin typeface="Fidelity Sans"/>
                <a:cs typeface="Fidelity Sans"/>
              </a:rPr>
              <a:t>Competence:</a:t>
            </a:r>
            <a:r>
              <a:rPr lang="en-US" sz="1200" dirty="0" smtClean="0">
                <a:latin typeface="Fidelity Sans"/>
                <a:cs typeface="Fidelity Sans"/>
              </a:rPr>
              <a:t> Is </a:t>
            </a:r>
            <a:r>
              <a:rPr lang="en-US" sz="1200" dirty="0">
                <a:latin typeface="Fidelity Sans"/>
                <a:cs typeface="Fidelity Sans"/>
              </a:rPr>
              <a:t>the universal need to seek to control the outcome and experience mastery. The need for competence means the desire to control and master the environment and outcome. We want to know how things will turn out and what the results are of our actions. </a:t>
            </a:r>
            <a:endParaRPr lang="en-US" sz="1200" dirty="0" smtClean="0">
              <a:latin typeface="Fidelity Sans"/>
              <a:cs typeface="Fidelity Sans"/>
            </a:endParaRPr>
          </a:p>
          <a:p>
            <a:pPr marL="0" indent="0">
              <a:lnSpc>
                <a:spcPct val="100000"/>
              </a:lnSpc>
              <a:spcBef>
                <a:spcPts val="0"/>
              </a:spcBef>
              <a:spcAft>
                <a:spcPts val="0"/>
              </a:spcAft>
              <a:buNone/>
            </a:pPr>
            <a:endParaRPr lang="en-US" sz="1200" dirty="0" smtClean="0">
              <a:latin typeface="Fidelity Sans"/>
              <a:cs typeface="Fidelity Sans"/>
            </a:endParaRPr>
          </a:p>
          <a:p>
            <a:pPr marL="530352" lvl="1" indent="0">
              <a:lnSpc>
                <a:spcPct val="100000"/>
              </a:lnSpc>
              <a:spcBef>
                <a:spcPts val="0"/>
              </a:spcBef>
              <a:spcAft>
                <a:spcPts val="0"/>
              </a:spcAft>
              <a:buNone/>
            </a:pPr>
            <a:r>
              <a:rPr lang="en-US" sz="1200" i="0" u="sng" dirty="0" smtClean="0">
                <a:latin typeface="Fidelity Sans"/>
                <a:cs typeface="Fidelity Sans"/>
              </a:rPr>
              <a:t>How </a:t>
            </a:r>
            <a:r>
              <a:rPr lang="en-US" sz="1200" i="0" u="sng" dirty="0">
                <a:latin typeface="Fidelity Sans"/>
                <a:cs typeface="Fidelity Sans"/>
              </a:rPr>
              <a:t>to support competence:</a:t>
            </a:r>
            <a:r>
              <a:rPr lang="en-US" sz="1200" i="0" dirty="0">
                <a:latin typeface="Fidelity Sans"/>
                <a:cs typeface="Fidelity Sans"/>
              </a:rPr>
              <a:t> Clarity of expectations, by collaboratively setting realistic goals and discussing what to expect and not expect from the behavior-linked outcomes; Optimal challenge, by tailoring strategies and goals to individuals´ skills; feedback, offering clear and relevant informational feedback (e.g. on goal progress), in a non-judgmental manner; Provision of instrumental and practical skills-training, guidance, and support. </a:t>
            </a:r>
          </a:p>
          <a:p>
            <a:pPr marL="530352" lvl="1" indent="0">
              <a:lnSpc>
                <a:spcPct val="100000"/>
              </a:lnSpc>
              <a:spcBef>
                <a:spcPts val="0"/>
              </a:spcBef>
              <a:spcAft>
                <a:spcPts val="0"/>
              </a:spcAft>
              <a:buNone/>
            </a:pPr>
            <a:endParaRPr lang="en-US" sz="1200" b="1" i="0" dirty="0">
              <a:latin typeface="Fidelity Sans"/>
              <a:cs typeface="Fidelity Sans"/>
            </a:endParaRPr>
          </a:p>
          <a:p>
            <a:pPr marL="0" indent="0">
              <a:lnSpc>
                <a:spcPct val="100000"/>
              </a:lnSpc>
              <a:spcBef>
                <a:spcPts val="0"/>
              </a:spcBef>
              <a:spcAft>
                <a:spcPts val="0"/>
              </a:spcAft>
              <a:buNone/>
            </a:pPr>
            <a:r>
              <a:rPr lang="en-US" sz="1200" b="1" dirty="0" smtClean="0">
                <a:latin typeface="Fidelity Sans"/>
                <a:cs typeface="Fidelity Sans"/>
              </a:rPr>
              <a:t>Relatedness:</a:t>
            </a:r>
            <a:r>
              <a:rPr lang="en-US" sz="1200" b="1" dirty="0">
                <a:latin typeface="Fidelity Sans"/>
                <a:cs typeface="Fidelity Sans"/>
              </a:rPr>
              <a:t> </a:t>
            </a:r>
            <a:r>
              <a:rPr lang="en-US" sz="1200" dirty="0" smtClean="0">
                <a:latin typeface="Fidelity Sans"/>
                <a:cs typeface="Fidelity Sans"/>
              </a:rPr>
              <a:t>The </a:t>
            </a:r>
            <a:r>
              <a:rPr lang="en-US" sz="1200" dirty="0">
                <a:latin typeface="Fidelity Sans"/>
                <a:cs typeface="Fidelity Sans"/>
              </a:rPr>
              <a:t>need for relatedness deals with the universal desire to “interact with, be connected to, and experience caring for other people”. Our actions and daily activities involve other people and through this we seek the feeling of belongingness. </a:t>
            </a:r>
            <a:endParaRPr lang="en-US" sz="1200" dirty="0" smtClean="0">
              <a:latin typeface="Fidelity Sans"/>
              <a:cs typeface="Fidelity Sans"/>
            </a:endParaRPr>
          </a:p>
          <a:p>
            <a:pPr marL="0" indent="0">
              <a:lnSpc>
                <a:spcPct val="100000"/>
              </a:lnSpc>
              <a:spcBef>
                <a:spcPts val="0"/>
              </a:spcBef>
              <a:spcAft>
                <a:spcPts val="0"/>
              </a:spcAft>
              <a:buNone/>
            </a:pPr>
            <a:endParaRPr lang="en-US" sz="1200" dirty="0">
              <a:latin typeface="Fidelity Sans"/>
              <a:cs typeface="Fidelity Sans"/>
            </a:endParaRPr>
          </a:p>
          <a:p>
            <a:pPr marL="530352" lvl="1" indent="0">
              <a:lnSpc>
                <a:spcPct val="100000"/>
              </a:lnSpc>
              <a:spcBef>
                <a:spcPts val="0"/>
              </a:spcBef>
              <a:spcAft>
                <a:spcPts val="0"/>
              </a:spcAft>
              <a:buNone/>
            </a:pPr>
            <a:r>
              <a:rPr lang="en-US" sz="1200" i="0" u="sng" dirty="0" smtClean="0">
                <a:latin typeface="Fidelity Sans"/>
                <a:cs typeface="Fidelity Sans"/>
              </a:rPr>
              <a:t>How </a:t>
            </a:r>
            <a:r>
              <a:rPr lang="en-US" sz="1200" i="0" u="sng" dirty="0">
                <a:latin typeface="Fidelity Sans"/>
                <a:cs typeface="Fidelity Sans"/>
              </a:rPr>
              <a:t>to support </a:t>
            </a:r>
            <a:r>
              <a:rPr lang="en-US" sz="1200" i="0" u="sng" dirty="0" smtClean="0">
                <a:latin typeface="Fidelity Sans"/>
                <a:cs typeface="Fidelity Sans"/>
              </a:rPr>
              <a:t>relatedness:</a:t>
            </a:r>
            <a:r>
              <a:rPr lang="en-US" sz="1200" i="0" dirty="0" smtClean="0">
                <a:latin typeface="Fidelity Sans"/>
                <a:cs typeface="Fidelity Sans"/>
              </a:rPr>
              <a:t> Empathy</a:t>
            </a:r>
            <a:r>
              <a:rPr lang="en-US" sz="1200" i="0" dirty="0">
                <a:latin typeface="Fidelity Sans"/>
                <a:cs typeface="Fidelity Sans"/>
              </a:rPr>
              <a:t>, by attempting to see the situation through the client’s perspective; Affection, by displaying genuine appreciation and concern for the person; Attunement, through paying careful attention to and gathering knowledge about the person; Dedication of resources, through volunteering time and energy; Dependability, through availability in case of need. </a:t>
            </a:r>
          </a:p>
          <a:p>
            <a:pPr marL="530352" lvl="1" indent="0">
              <a:lnSpc>
                <a:spcPct val="100000"/>
              </a:lnSpc>
              <a:spcBef>
                <a:spcPts val="0"/>
              </a:spcBef>
              <a:spcAft>
                <a:spcPts val="0"/>
              </a:spcAft>
              <a:buNone/>
            </a:pPr>
            <a:endParaRPr lang="en-US" sz="1200" b="1" i="0" dirty="0" smtClean="0">
              <a:latin typeface="Fidelity Sans"/>
              <a:cs typeface="Fidelity Sans"/>
            </a:endParaRPr>
          </a:p>
          <a:p>
            <a:pPr marL="0" indent="0">
              <a:lnSpc>
                <a:spcPct val="100000"/>
              </a:lnSpc>
              <a:spcBef>
                <a:spcPts val="0"/>
              </a:spcBef>
              <a:spcAft>
                <a:spcPts val="0"/>
              </a:spcAft>
              <a:buNone/>
            </a:pPr>
            <a:endParaRPr lang="en-US" sz="1200" b="1" dirty="0" smtClean="0">
              <a:latin typeface="Fidelity Sans"/>
              <a:cs typeface="Fidelity Sans"/>
            </a:endParaRPr>
          </a:p>
          <a:p>
            <a:pPr marL="0" indent="0">
              <a:lnSpc>
                <a:spcPct val="100000"/>
              </a:lnSpc>
              <a:spcBef>
                <a:spcPts val="0"/>
              </a:spcBef>
              <a:spcAft>
                <a:spcPts val="0"/>
              </a:spcAft>
              <a:buNone/>
            </a:pPr>
            <a:r>
              <a:rPr lang="en-US" sz="1200" b="1" dirty="0" smtClean="0">
                <a:latin typeface="Fidelity Sans"/>
                <a:cs typeface="Fidelity Sans"/>
              </a:rPr>
              <a:t>Autonomy:</a:t>
            </a:r>
            <a:r>
              <a:rPr lang="en-US" sz="1200" b="1" dirty="0">
                <a:latin typeface="Fidelity Sans"/>
                <a:cs typeface="Fidelity Sans"/>
              </a:rPr>
              <a:t> </a:t>
            </a:r>
            <a:r>
              <a:rPr lang="en-US" sz="1200" dirty="0" smtClean="0">
                <a:latin typeface="Fidelity Sans"/>
                <a:cs typeface="Fidelity Sans"/>
              </a:rPr>
              <a:t>Is </a:t>
            </a:r>
            <a:r>
              <a:rPr lang="en-US" sz="1200" dirty="0">
                <a:latin typeface="Fidelity Sans"/>
                <a:cs typeface="Fidelity Sans"/>
              </a:rPr>
              <a:t>the universal urge to be causal agents of one's own life and act in harmony with one's integrated self; however, Deci and </a:t>
            </a:r>
            <a:r>
              <a:rPr lang="en-US" sz="1200" dirty="0" err="1">
                <a:latin typeface="Fidelity Sans"/>
                <a:cs typeface="Fidelity Sans"/>
              </a:rPr>
              <a:t>Vansteenkiste</a:t>
            </a:r>
            <a:r>
              <a:rPr lang="en-US" sz="1200" dirty="0">
                <a:latin typeface="Fidelity Sans"/>
                <a:cs typeface="Fidelity Sans"/>
              </a:rPr>
              <a:t>[13] note this does not mean to be independent of others.  The need for </a:t>
            </a:r>
            <a:r>
              <a:rPr lang="en-US" sz="1200" dirty="0" err="1">
                <a:latin typeface="Fidelity Sans"/>
                <a:cs typeface="Fidelity Sans"/>
              </a:rPr>
              <a:t>automony</a:t>
            </a:r>
            <a:r>
              <a:rPr lang="en-US" sz="1200" dirty="0">
                <a:latin typeface="Fidelity Sans"/>
                <a:cs typeface="Fidelity Sans"/>
              </a:rPr>
              <a:t> concerns with the urge to be causal agents and to act in harmony with our integrated self. To be autonomous does not mean to be independent. It means having a sense of free will when doing something or acting out of our own interests and values. </a:t>
            </a:r>
            <a:endParaRPr lang="en-US" sz="1200" dirty="0" smtClean="0">
              <a:latin typeface="Fidelity Sans"/>
              <a:cs typeface="Fidelity Sans"/>
            </a:endParaRPr>
          </a:p>
          <a:p>
            <a:pPr marL="0" indent="0">
              <a:lnSpc>
                <a:spcPct val="100000"/>
              </a:lnSpc>
              <a:spcBef>
                <a:spcPts val="0"/>
              </a:spcBef>
              <a:spcAft>
                <a:spcPts val="0"/>
              </a:spcAft>
              <a:buNone/>
            </a:pPr>
            <a:endParaRPr lang="en-US" sz="1200" dirty="0" smtClean="0">
              <a:latin typeface="Fidelity Sans"/>
              <a:cs typeface="Fidelity Sans"/>
            </a:endParaRPr>
          </a:p>
          <a:p>
            <a:pPr marL="530352" lvl="1" indent="0">
              <a:lnSpc>
                <a:spcPct val="100000"/>
              </a:lnSpc>
              <a:spcBef>
                <a:spcPts val="0"/>
              </a:spcBef>
              <a:spcAft>
                <a:spcPts val="0"/>
              </a:spcAft>
              <a:buNone/>
            </a:pPr>
            <a:r>
              <a:rPr lang="en-US" sz="1200" i="0" u="sng" dirty="0" smtClean="0">
                <a:latin typeface="Fidelity Sans"/>
                <a:cs typeface="Fidelity Sans"/>
              </a:rPr>
              <a:t>How </a:t>
            </a:r>
            <a:r>
              <a:rPr lang="en-US" sz="1200" i="0" u="sng" dirty="0">
                <a:latin typeface="Fidelity Sans"/>
                <a:cs typeface="Fidelity Sans"/>
              </a:rPr>
              <a:t>to support autonomy</a:t>
            </a:r>
            <a:r>
              <a:rPr lang="en-US" sz="1200" i="0" u="sng" dirty="0" smtClean="0">
                <a:latin typeface="Fidelity Sans"/>
                <a:cs typeface="Fidelity Sans"/>
              </a:rPr>
              <a:t>:</a:t>
            </a:r>
            <a:r>
              <a:rPr lang="en-US" sz="1200" i="0" dirty="0" smtClean="0">
                <a:latin typeface="Fidelity Sans"/>
                <a:cs typeface="Fidelity Sans"/>
              </a:rPr>
              <a:t> Relevance</a:t>
            </a:r>
            <a:r>
              <a:rPr lang="en-US" sz="1200" i="0" dirty="0">
                <a:latin typeface="Fidelity Sans"/>
                <a:cs typeface="Fidelity Sans"/>
              </a:rPr>
              <a:t>, by providing a clear and meaningful rationale for activities, facilitating self-endorsement; Respect, by acknowledging the importance of clients’ perspective, feelings, and agenda; Choice, by encouraging clients to follow their own interests and providing options whenever possible; Avoidance of control, by not using coercive, authoritarian, or guilt-inducing language or </a:t>
            </a:r>
            <a:r>
              <a:rPr lang="en-US" sz="1200" i="0" dirty="0" smtClean="0">
                <a:latin typeface="Fidelity Sans"/>
                <a:cs typeface="Fidelity Sans"/>
              </a:rPr>
              <a:t>methods.</a:t>
            </a:r>
            <a:endParaRPr lang="en-US" sz="1200" i="0" dirty="0">
              <a:latin typeface="Fidelity Sans"/>
              <a:cs typeface="Fidelity Sans"/>
            </a:endParaRPr>
          </a:p>
        </p:txBody>
      </p:sp>
    </p:spTree>
    <p:extLst>
      <p:ext uri="{BB962C8B-B14F-4D97-AF65-F5344CB8AC3E}">
        <p14:creationId xmlns:p14="http://schemas.microsoft.com/office/powerpoint/2010/main" val="2011932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313045"/>
            <a:ext cx="9601200" cy="1485900"/>
          </a:xfrm>
        </p:spPr>
        <p:txBody>
          <a:bodyPr>
            <a:normAutofit/>
          </a:bodyPr>
          <a:lstStyle/>
          <a:p>
            <a:pPr marL="0" indent="0">
              <a:lnSpc>
                <a:spcPct val="100000"/>
              </a:lnSpc>
              <a:spcBef>
                <a:spcPts val="0"/>
              </a:spcBef>
              <a:spcAft>
                <a:spcPts val="0"/>
              </a:spcAft>
            </a:pPr>
            <a:r>
              <a:rPr lang="en-US" sz="4000" b="1" dirty="0">
                <a:latin typeface="Fidelity Sans"/>
                <a:cs typeface="Fidelity Sans"/>
              </a:rPr>
              <a:t>Developing Design Framework from Self-Determination Theory</a:t>
            </a:r>
          </a:p>
        </p:txBody>
      </p:sp>
      <p:sp>
        <p:nvSpPr>
          <p:cNvPr id="3" name="Content Placeholder 2"/>
          <p:cNvSpPr>
            <a:spLocks noGrp="1"/>
          </p:cNvSpPr>
          <p:nvPr>
            <p:ph idx="1"/>
          </p:nvPr>
        </p:nvSpPr>
        <p:spPr>
          <a:xfrm>
            <a:off x="1351641" y="2014908"/>
            <a:ext cx="9601200" cy="4086460"/>
          </a:xfrm>
        </p:spPr>
        <p:txBody>
          <a:bodyPr>
            <a:noAutofit/>
          </a:bodyPr>
          <a:lstStyle/>
          <a:p>
            <a:pPr marL="0" indent="0">
              <a:lnSpc>
                <a:spcPct val="100000"/>
              </a:lnSpc>
              <a:spcBef>
                <a:spcPts val="0"/>
              </a:spcBef>
              <a:spcAft>
                <a:spcPts val="0"/>
              </a:spcAft>
              <a:buNone/>
            </a:pPr>
            <a:r>
              <a:rPr lang="en-US" sz="1600" b="1" dirty="0" smtClean="0">
                <a:latin typeface="Fidelity Sans"/>
                <a:cs typeface="Fidelity Sans"/>
              </a:rPr>
              <a:t>design </a:t>
            </a:r>
            <a:r>
              <a:rPr lang="en-US" sz="1600" b="1" dirty="0">
                <a:latin typeface="Fidelity Sans"/>
                <a:cs typeface="Fidelity Sans"/>
              </a:rPr>
              <a:t>for competence:</a:t>
            </a:r>
          </a:p>
          <a:p>
            <a:pPr marL="0" indent="0">
              <a:lnSpc>
                <a:spcPct val="100000"/>
              </a:lnSpc>
              <a:spcBef>
                <a:spcPts val="0"/>
              </a:spcBef>
              <a:spcAft>
                <a:spcPts val="0"/>
              </a:spcAft>
              <a:buNone/>
            </a:pPr>
            <a:r>
              <a:rPr lang="en-US" sz="1400" dirty="0">
                <a:latin typeface="Fidelity Sans"/>
                <a:cs typeface="Fidelity Sans"/>
              </a:rPr>
              <a:t>1. calibrate for optimal challenge and mastery</a:t>
            </a:r>
          </a:p>
          <a:p>
            <a:pPr marL="0" indent="0">
              <a:lnSpc>
                <a:spcPct val="100000"/>
              </a:lnSpc>
              <a:spcBef>
                <a:spcPts val="0"/>
              </a:spcBef>
              <a:spcAft>
                <a:spcPts val="0"/>
              </a:spcAft>
              <a:buNone/>
            </a:pPr>
            <a:r>
              <a:rPr lang="en-US" sz="1400" dirty="0">
                <a:latin typeface="Fidelity Sans"/>
                <a:cs typeface="Fidelity Sans"/>
              </a:rPr>
              <a:t>2. provide meaningful feedback (emphasize positive emotion (I want to do more), increased ability (I can do more), call to action (there’s more to do)</a:t>
            </a:r>
          </a:p>
          <a:p>
            <a:pPr marL="0" indent="0">
              <a:lnSpc>
                <a:spcPct val="100000"/>
              </a:lnSpc>
              <a:spcBef>
                <a:spcPts val="0"/>
              </a:spcBef>
              <a:spcAft>
                <a:spcPts val="0"/>
              </a:spcAft>
              <a:buNone/>
            </a:pPr>
            <a:endParaRPr lang="en-US" sz="1600" dirty="0">
              <a:latin typeface="Fidelity Sans"/>
              <a:cs typeface="Fidelity Sans"/>
            </a:endParaRPr>
          </a:p>
          <a:p>
            <a:pPr marL="0" indent="0">
              <a:lnSpc>
                <a:spcPct val="100000"/>
              </a:lnSpc>
              <a:spcBef>
                <a:spcPts val="0"/>
              </a:spcBef>
              <a:spcAft>
                <a:spcPts val="0"/>
              </a:spcAft>
              <a:buNone/>
            </a:pPr>
            <a:r>
              <a:rPr lang="en-US" sz="1600" b="1" dirty="0">
                <a:latin typeface="Fidelity Sans"/>
                <a:cs typeface="Fidelity Sans"/>
              </a:rPr>
              <a:t>design for relatedness:</a:t>
            </a:r>
          </a:p>
          <a:p>
            <a:pPr marL="0" indent="0">
              <a:lnSpc>
                <a:spcPct val="100000"/>
              </a:lnSpc>
              <a:spcBef>
                <a:spcPts val="0"/>
              </a:spcBef>
              <a:spcAft>
                <a:spcPts val="0"/>
              </a:spcAft>
              <a:buNone/>
            </a:pPr>
            <a:r>
              <a:rPr lang="en-US" sz="1400" dirty="0">
                <a:latin typeface="Fidelity Sans"/>
                <a:cs typeface="Fidelity Sans"/>
              </a:rPr>
              <a:t>1. how we can enrich the lives people have with each other (both online and offline)</a:t>
            </a:r>
          </a:p>
          <a:p>
            <a:pPr marL="0" indent="0">
              <a:lnSpc>
                <a:spcPct val="100000"/>
              </a:lnSpc>
              <a:spcBef>
                <a:spcPts val="0"/>
              </a:spcBef>
              <a:spcAft>
                <a:spcPts val="0"/>
              </a:spcAft>
              <a:buNone/>
            </a:pPr>
            <a:r>
              <a:rPr lang="en-US" sz="1400" dirty="0">
                <a:latin typeface="Fidelity Sans"/>
                <a:cs typeface="Fidelity Sans"/>
              </a:rPr>
              <a:t>2. collaborative goals (everybody’s actions contribute to the larger whole)</a:t>
            </a:r>
          </a:p>
          <a:p>
            <a:pPr marL="0" indent="0">
              <a:lnSpc>
                <a:spcPct val="100000"/>
              </a:lnSpc>
              <a:spcBef>
                <a:spcPts val="0"/>
              </a:spcBef>
              <a:spcAft>
                <a:spcPts val="0"/>
              </a:spcAft>
              <a:buNone/>
            </a:pPr>
            <a:r>
              <a:rPr lang="en-US" sz="1400" dirty="0">
                <a:latin typeface="Fidelity Sans"/>
                <a:cs typeface="Fidelity Sans"/>
              </a:rPr>
              <a:t>3. personalize for people (use an empathic tone in the writing)</a:t>
            </a:r>
          </a:p>
          <a:p>
            <a:pPr marL="0" indent="0">
              <a:lnSpc>
                <a:spcPct val="100000"/>
              </a:lnSpc>
              <a:spcBef>
                <a:spcPts val="0"/>
              </a:spcBef>
              <a:spcAft>
                <a:spcPts val="0"/>
              </a:spcAft>
              <a:buNone/>
            </a:pPr>
            <a:endParaRPr lang="en-US" sz="1400" dirty="0">
              <a:latin typeface="Fidelity Sans"/>
              <a:cs typeface="Fidelity Sans"/>
            </a:endParaRPr>
          </a:p>
          <a:p>
            <a:pPr marL="0" indent="0">
              <a:lnSpc>
                <a:spcPct val="100000"/>
              </a:lnSpc>
              <a:spcBef>
                <a:spcPts val="0"/>
              </a:spcBef>
              <a:spcAft>
                <a:spcPts val="0"/>
              </a:spcAft>
              <a:buNone/>
            </a:pPr>
            <a:r>
              <a:rPr lang="en-US" sz="1600" b="1" dirty="0">
                <a:latin typeface="Fidelity Sans"/>
                <a:cs typeface="Fidelity Sans"/>
              </a:rPr>
              <a:t>design for </a:t>
            </a:r>
            <a:r>
              <a:rPr lang="en-US" sz="1600" b="1" dirty="0" smtClean="0">
                <a:latin typeface="Fidelity Sans"/>
                <a:cs typeface="Fidelity Sans"/>
              </a:rPr>
              <a:t>autonomy:</a:t>
            </a:r>
            <a:endParaRPr lang="en-US" sz="1600" b="1" dirty="0">
              <a:latin typeface="Fidelity Sans"/>
              <a:cs typeface="Fidelity Sans"/>
            </a:endParaRPr>
          </a:p>
          <a:p>
            <a:pPr marL="0" indent="0">
              <a:lnSpc>
                <a:spcPct val="100000"/>
              </a:lnSpc>
              <a:spcBef>
                <a:spcPts val="0"/>
              </a:spcBef>
              <a:spcAft>
                <a:spcPts val="0"/>
              </a:spcAft>
              <a:buNone/>
            </a:pPr>
            <a:r>
              <a:rPr lang="en-US" sz="1400" dirty="0">
                <a:latin typeface="Fidelity Sans"/>
                <a:cs typeface="Fidelity Sans"/>
              </a:rPr>
              <a:t>1. understand target audience - desires, preferences, needs, designing empathy</a:t>
            </a:r>
          </a:p>
          <a:p>
            <a:pPr marL="0" indent="0">
              <a:lnSpc>
                <a:spcPct val="100000"/>
              </a:lnSpc>
              <a:spcBef>
                <a:spcPts val="0"/>
              </a:spcBef>
              <a:spcAft>
                <a:spcPts val="0"/>
              </a:spcAft>
              <a:buNone/>
            </a:pPr>
            <a:r>
              <a:rPr lang="en-US" sz="1400" dirty="0">
                <a:latin typeface="Fidelity Sans"/>
                <a:cs typeface="Fidelity Sans"/>
              </a:rPr>
              <a:t>2. learn when to request a behavior - and provide a rationale </a:t>
            </a:r>
          </a:p>
          <a:p>
            <a:pPr marL="0" indent="0">
              <a:lnSpc>
                <a:spcPct val="100000"/>
              </a:lnSpc>
              <a:spcBef>
                <a:spcPts val="0"/>
              </a:spcBef>
              <a:spcAft>
                <a:spcPts val="0"/>
              </a:spcAft>
              <a:buNone/>
            </a:pPr>
            <a:r>
              <a:rPr lang="en-US" sz="1400" dirty="0">
                <a:latin typeface="Fidelity Sans"/>
                <a:cs typeface="Fidelity Sans"/>
              </a:rPr>
              <a:t>3. reduce controlling language</a:t>
            </a:r>
          </a:p>
          <a:p>
            <a:pPr marL="0" indent="0">
              <a:lnSpc>
                <a:spcPct val="100000"/>
              </a:lnSpc>
              <a:spcBef>
                <a:spcPts val="0"/>
              </a:spcBef>
              <a:spcAft>
                <a:spcPts val="0"/>
              </a:spcAft>
              <a:buNone/>
            </a:pPr>
            <a:r>
              <a:rPr lang="en-US" sz="1400" dirty="0">
                <a:latin typeface="Fidelity Sans"/>
                <a:cs typeface="Fidelity Sans"/>
              </a:rPr>
              <a:t>4. allow people to be self-starters - encouraging and offering a moderate amount of </a:t>
            </a:r>
            <a:r>
              <a:rPr lang="en-US" sz="1400" dirty="0" smtClean="0">
                <a:latin typeface="Fidelity Sans"/>
                <a:cs typeface="Fidelity Sans"/>
              </a:rPr>
              <a:t>choice</a:t>
            </a:r>
          </a:p>
          <a:p>
            <a:pPr marL="0" indent="0">
              <a:lnSpc>
                <a:spcPct val="100000"/>
              </a:lnSpc>
              <a:spcBef>
                <a:spcPts val="0"/>
              </a:spcBef>
              <a:spcAft>
                <a:spcPts val="0"/>
              </a:spcAft>
              <a:buNone/>
            </a:pPr>
            <a:endParaRPr lang="en-US" sz="1400" dirty="0">
              <a:latin typeface="Fidelity Sans"/>
              <a:cs typeface="Fidelity Sans"/>
            </a:endParaRPr>
          </a:p>
          <a:p>
            <a:pPr marL="0" indent="0">
              <a:lnSpc>
                <a:spcPct val="100000"/>
              </a:lnSpc>
              <a:spcBef>
                <a:spcPts val="0"/>
              </a:spcBef>
              <a:spcAft>
                <a:spcPts val="0"/>
              </a:spcAft>
              <a:buNone/>
            </a:pPr>
            <a:endParaRPr lang="en-US" sz="1400" dirty="0" smtClean="0">
              <a:latin typeface="Fidelity Sans"/>
              <a:cs typeface="Fidelity Sans"/>
            </a:endParaRPr>
          </a:p>
          <a:p>
            <a:pPr marL="0" indent="0">
              <a:lnSpc>
                <a:spcPct val="100000"/>
              </a:lnSpc>
              <a:spcBef>
                <a:spcPts val="0"/>
              </a:spcBef>
              <a:spcAft>
                <a:spcPts val="0"/>
              </a:spcAft>
              <a:buNone/>
            </a:pPr>
            <a:r>
              <a:rPr lang="en-US" sz="1400" i="1" dirty="0" smtClean="0">
                <a:latin typeface="Fidelity Sans"/>
                <a:cs typeface="Fidelity Sans"/>
              </a:rPr>
              <a:t>*pulled from the work of the Behavior Change Design team at Mad*</a:t>
            </a:r>
            <a:r>
              <a:rPr lang="en-US" sz="1400" i="1" dirty="0" err="1" smtClean="0">
                <a:latin typeface="Fidelity Sans"/>
                <a:cs typeface="Fidelity Sans"/>
              </a:rPr>
              <a:t>Pow</a:t>
            </a:r>
            <a:endParaRPr lang="en-US" sz="1400" i="1" dirty="0">
              <a:latin typeface="Fidelity Sans"/>
              <a:cs typeface="Fidelity Sans"/>
            </a:endParaRPr>
          </a:p>
        </p:txBody>
      </p:sp>
    </p:spTree>
    <p:extLst>
      <p:ext uri="{BB962C8B-B14F-4D97-AF65-F5344CB8AC3E}">
        <p14:creationId xmlns:p14="http://schemas.microsoft.com/office/powerpoint/2010/main" val="1221077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313045"/>
            <a:ext cx="9601200" cy="1485900"/>
          </a:xfrm>
        </p:spPr>
        <p:txBody>
          <a:bodyPr>
            <a:normAutofit fontScale="90000"/>
          </a:bodyPr>
          <a:lstStyle/>
          <a:p>
            <a:r>
              <a:rPr lang="en-US" sz="4000" dirty="0" smtClean="0">
                <a:latin typeface="Fidelity Sans"/>
                <a:cs typeface="Fidelity Sans"/>
              </a:rPr>
              <a:t>How does applying behavioral theory help?</a:t>
            </a:r>
            <a:r>
              <a:rPr lang="en-US" sz="4000" dirty="0">
                <a:latin typeface="Fidelity Sans"/>
                <a:cs typeface="Fidelity Sans"/>
              </a:rPr>
              <a:t/>
            </a:r>
            <a:br>
              <a:rPr lang="en-US" sz="4000" dirty="0">
                <a:latin typeface="Fidelity Sans"/>
                <a:cs typeface="Fidelity Sans"/>
              </a:rPr>
            </a:br>
            <a:endParaRPr lang="en-US" dirty="0">
              <a:latin typeface="Fidelity Sans"/>
              <a:cs typeface="Fidelity Sans"/>
            </a:endParaRPr>
          </a:p>
        </p:txBody>
      </p:sp>
      <p:grpSp>
        <p:nvGrpSpPr>
          <p:cNvPr id="20" name="Group 19"/>
          <p:cNvGrpSpPr/>
          <p:nvPr/>
        </p:nvGrpSpPr>
        <p:grpSpPr>
          <a:xfrm>
            <a:off x="1420447" y="4376398"/>
            <a:ext cx="9536672" cy="1463420"/>
            <a:chOff x="1495835" y="5108108"/>
            <a:chExt cx="9536672" cy="1463420"/>
          </a:xfrm>
        </p:grpSpPr>
        <p:sp>
          <p:nvSpPr>
            <p:cNvPr id="21" name="Rectangle 20"/>
            <p:cNvSpPr/>
            <p:nvPr/>
          </p:nvSpPr>
          <p:spPr>
            <a:xfrm>
              <a:off x="1495836" y="5687922"/>
              <a:ext cx="1585253" cy="88360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50000"/>
                  </a:schemeClr>
                </a:solidFill>
              </a:endParaRPr>
            </a:p>
          </p:txBody>
        </p:sp>
        <p:sp>
          <p:nvSpPr>
            <p:cNvPr id="22" name="Rectangle 21"/>
            <p:cNvSpPr/>
            <p:nvPr/>
          </p:nvSpPr>
          <p:spPr>
            <a:xfrm>
              <a:off x="3484111" y="5687922"/>
              <a:ext cx="1585253" cy="88360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5471824" y="5687922"/>
              <a:ext cx="1585253" cy="88360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7473343" y="5687922"/>
              <a:ext cx="1585253" cy="88360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9447254" y="5687922"/>
              <a:ext cx="1585253" cy="88360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1495835" y="5894934"/>
              <a:ext cx="1585253" cy="369332"/>
            </a:xfrm>
            <a:prstGeom prst="rect">
              <a:avLst/>
            </a:prstGeom>
            <a:noFill/>
          </p:spPr>
          <p:txBody>
            <a:bodyPr wrap="square" rtlCol="0">
              <a:spAutoFit/>
            </a:bodyPr>
            <a:lstStyle/>
            <a:p>
              <a:pPr algn="ctr"/>
              <a:r>
                <a:rPr lang="en-US" dirty="0" smtClean="0"/>
                <a:t>Discovery</a:t>
              </a:r>
              <a:endParaRPr lang="en-US" dirty="0"/>
            </a:p>
          </p:txBody>
        </p:sp>
        <p:sp>
          <p:nvSpPr>
            <p:cNvPr id="27" name="TextBox 26"/>
            <p:cNvSpPr txBox="1"/>
            <p:nvPr/>
          </p:nvSpPr>
          <p:spPr>
            <a:xfrm>
              <a:off x="3484111" y="5798332"/>
              <a:ext cx="1585253" cy="646331"/>
            </a:xfrm>
            <a:prstGeom prst="rect">
              <a:avLst/>
            </a:prstGeom>
            <a:noFill/>
          </p:spPr>
          <p:txBody>
            <a:bodyPr wrap="square" rtlCol="0">
              <a:spAutoFit/>
            </a:bodyPr>
            <a:lstStyle/>
            <a:p>
              <a:pPr algn="ctr"/>
              <a:r>
                <a:rPr lang="en-US" dirty="0" smtClean="0"/>
                <a:t>Concept Design</a:t>
              </a:r>
              <a:endParaRPr lang="en-US" dirty="0"/>
            </a:p>
          </p:txBody>
        </p:sp>
        <p:sp>
          <p:nvSpPr>
            <p:cNvPr id="28" name="TextBox 27"/>
            <p:cNvSpPr txBox="1"/>
            <p:nvPr/>
          </p:nvSpPr>
          <p:spPr>
            <a:xfrm>
              <a:off x="5471824" y="5798332"/>
              <a:ext cx="1585253" cy="646331"/>
            </a:xfrm>
            <a:prstGeom prst="rect">
              <a:avLst/>
            </a:prstGeom>
            <a:noFill/>
          </p:spPr>
          <p:txBody>
            <a:bodyPr wrap="square" rtlCol="0">
              <a:spAutoFit/>
            </a:bodyPr>
            <a:lstStyle/>
            <a:p>
              <a:pPr algn="ctr"/>
              <a:r>
                <a:rPr lang="en-US" dirty="0" smtClean="0">
                  <a:solidFill>
                    <a:srgbClr val="7F7F7F"/>
                  </a:solidFill>
                </a:rPr>
                <a:t>Detailed</a:t>
              </a:r>
            </a:p>
            <a:p>
              <a:pPr algn="ctr"/>
              <a:r>
                <a:rPr lang="en-US" dirty="0" smtClean="0">
                  <a:solidFill>
                    <a:srgbClr val="7F7F7F"/>
                  </a:solidFill>
                </a:rPr>
                <a:t>Design</a:t>
              </a:r>
              <a:endParaRPr lang="en-US" dirty="0">
                <a:solidFill>
                  <a:srgbClr val="7F7F7F"/>
                </a:solidFill>
              </a:endParaRPr>
            </a:p>
          </p:txBody>
        </p:sp>
        <p:sp>
          <p:nvSpPr>
            <p:cNvPr id="29" name="TextBox 28"/>
            <p:cNvSpPr txBox="1"/>
            <p:nvPr/>
          </p:nvSpPr>
          <p:spPr>
            <a:xfrm>
              <a:off x="7473343" y="5798332"/>
              <a:ext cx="1585253" cy="646331"/>
            </a:xfrm>
            <a:prstGeom prst="rect">
              <a:avLst/>
            </a:prstGeom>
            <a:noFill/>
          </p:spPr>
          <p:txBody>
            <a:bodyPr wrap="square" rtlCol="0">
              <a:spAutoFit/>
            </a:bodyPr>
            <a:lstStyle/>
            <a:p>
              <a:pPr algn="ctr"/>
              <a:r>
                <a:rPr lang="en-US" dirty="0" smtClean="0">
                  <a:solidFill>
                    <a:srgbClr val="7F7F7F"/>
                  </a:solidFill>
                </a:rPr>
                <a:t>Building &amp; Launch</a:t>
              </a:r>
              <a:endParaRPr lang="en-US" dirty="0">
                <a:solidFill>
                  <a:srgbClr val="7F7F7F"/>
                </a:solidFill>
              </a:endParaRPr>
            </a:p>
          </p:txBody>
        </p:sp>
        <p:sp>
          <p:nvSpPr>
            <p:cNvPr id="30" name="TextBox 29"/>
            <p:cNvSpPr txBox="1"/>
            <p:nvPr/>
          </p:nvSpPr>
          <p:spPr>
            <a:xfrm>
              <a:off x="9447254" y="5894934"/>
              <a:ext cx="1585253" cy="369332"/>
            </a:xfrm>
            <a:prstGeom prst="rect">
              <a:avLst/>
            </a:prstGeom>
            <a:noFill/>
          </p:spPr>
          <p:txBody>
            <a:bodyPr wrap="square" rtlCol="0">
              <a:spAutoFit/>
            </a:bodyPr>
            <a:lstStyle/>
            <a:p>
              <a:pPr algn="ctr"/>
              <a:r>
                <a:rPr lang="en-US" dirty="0" smtClean="0">
                  <a:solidFill>
                    <a:srgbClr val="7F7F7F"/>
                  </a:solidFill>
                </a:rPr>
                <a:t>Learn</a:t>
              </a:r>
              <a:endParaRPr lang="en-US" dirty="0">
                <a:solidFill>
                  <a:srgbClr val="7F7F7F"/>
                </a:solidFill>
              </a:endParaRPr>
            </a:p>
          </p:txBody>
        </p:sp>
        <p:sp>
          <p:nvSpPr>
            <p:cNvPr id="31" name="Rectangle 30"/>
            <p:cNvSpPr/>
            <p:nvPr/>
          </p:nvSpPr>
          <p:spPr>
            <a:xfrm>
              <a:off x="3932149" y="5108108"/>
              <a:ext cx="4327702" cy="369332"/>
            </a:xfrm>
            <a:prstGeom prst="rect">
              <a:avLst/>
            </a:prstGeom>
          </p:spPr>
          <p:txBody>
            <a:bodyPr wrap="none">
              <a:spAutoFit/>
            </a:bodyPr>
            <a:lstStyle/>
            <a:p>
              <a:pPr algn="ctr"/>
              <a:r>
                <a:rPr lang="en-US" b="1" dirty="0"/>
                <a:t>Useful during the following design stages…</a:t>
              </a:r>
            </a:p>
          </p:txBody>
        </p:sp>
        <p:cxnSp>
          <p:nvCxnSpPr>
            <p:cNvPr id="32" name="Straight Connector 31"/>
            <p:cNvCxnSpPr>
              <a:stCxn id="21" idx="3"/>
            </p:cNvCxnSpPr>
            <p:nvPr/>
          </p:nvCxnSpPr>
          <p:spPr>
            <a:xfrm flipV="1">
              <a:off x="3081089" y="6115942"/>
              <a:ext cx="6366165" cy="13783"/>
            </a:xfrm>
            <a:prstGeom prst="line">
              <a:avLst/>
            </a:prstGeom>
          </p:spPr>
          <p:style>
            <a:lnRef idx="2">
              <a:schemeClr val="accent1"/>
            </a:lnRef>
            <a:fillRef idx="0">
              <a:schemeClr val="accent1"/>
            </a:fillRef>
            <a:effectRef idx="1">
              <a:schemeClr val="accent1"/>
            </a:effectRef>
            <a:fontRef idx="minor">
              <a:schemeClr val="tx1"/>
            </a:fontRef>
          </p:style>
        </p:cxnSp>
      </p:grpSp>
      <p:sp>
        <p:nvSpPr>
          <p:cNvPr id="18" name="Content Placeholder 2"/>
          <p:cNvSpPr>
            <a:spLocks noGrp="1"/>
          </p:cNvSpPr>
          <p:nvPr>
            <p:ph idx="1"/>
          </p:nvPr>
        </p:nvSpPr>
        <p:spPr>
          <a:xfrm>
            <a:off x="1366268" y="1369083"/>
            <a:ext cx="9601200" cy="3581400"/>
          </a:xfrm>
        </p:spPr>
        <p:txBody>
          <a:bodyPr/>
          <a:lstStyle/>
          <a:p>
            <a:r>
              <a:rPr lang="en-US" dirty="0" smtClean="0"/>
              <a:t>Design with a focus on the persona and their behaviors that we hope to positively motivate.</a:t>
            </a:r>
          </a:p>
          <a:p>
            <a:r>
              <a:rPr lang="en-US" dirty="0" smtClean="0"/>
              <a:t>Design based off of a framework that is substantiated through decades worth of peer-reviewed knowledg</a:t>
            </a:r>
            <a:r>
              <a:rPr lang="en-US" dirty="0" smtClean="0"/>
              <a:t>e.</a:t>
            </a:r>
            <a:endParaRPr lang="en-US" dirty="0" smtClean="0"/>
          </a:p>
        </p:txBody>
      </p:sp>
    </p:spTree>
    <p:extLst>
      <p:ext uri="{BB962C8B-B14F-4D97-AF65-F5344CB8AC3E}">
        <p14:creationId xmlns:p14="http://schemas.microsoft.com/office/powerpoint/2010/main" val="1015806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92815" y="1867988"/>
            <a:ext cx="1914861" cy="4293483"/>
          </a:xfrm>
          <a:prstGeom prst="rect">
            <a:avLst/>
          </a:prstGeom>
          <a:noFill/>
        </p:spPr>
        <p:txBody>
          <a:bodyPr wrap="square" rtlCol="0">
            <a:spAutoFit/>
          </a:bodyPr>
          <a:lstStyle/>
          <a:p>
            <a:pPr marL="285750" indent="-285750">
              <a:buFont typeface="Wingdings" charset="2"/>
              <a:buChar char="v"/>
            </a:pPr>
            <a:r>
              <a:rPr lang="en-US" sz="1300" dirty="0" smtClean="0">
                <a:solidFill>
                  <a:schemeClr val="tx1">
                    <a:lumMod val="50000"/>
                    <a:lumOff val="50000"/>
                  </a:schemeClr>
                </a:solidFill>
              </a:rPr>
              <a:t>Usability Lab </a:t>
            </a:r>
            <a:r>
              <a:rPr lang="en-US" sz="1300" dirty="0">
                <a:solidFill>
                  <a:schemeClr val="tx1">
                    <a:lumMod val="50000"/>
                    <a:lumOff val="50000"/>
                  </a:schemeClr>
                </a:solidFill>
              </a:rPr>
              <a:t>S</a:t>
            </a:r>
            <a:r>
              <a:rPr lang="en-US" sz="1300" dirty="0" smtClean="0">
                <a:solidFill>
                  <a:schemeClr val="tx1">
                    <a:lumMod val="50000"/>
                    <a:lumOff val="50000"/>
                  </a:schemeClr>
                </a:solidFill>
              </a:rPr>
              <a:t>tudies</a:t>
            </a:r>
          </a:p>
          <a:p>
            <a:pPr marL="285750" indent="-285750">
              <a:buFont typeface="Wingdings" charset="2"/>
              <a:buChar char="v"/>
            </a:pPr>
            <a:endParaRPr lang="en-US" sz="1300" dirty="0">
              <a:solidFill>
                <a:schemeClr val="tx1">
                  <a:lumMod val="50000"/>
                  <a:lumOff val="50000"/>
                </a:schemeClr>
              </a:solidFill>
            </a:endParaRPr>
          </a:p>
          <a:p>
            <a:pPr marL="285750" indent="-285750">
              <a:buFont typeface="Wingdings" charset="2"/>
              <a:buChar char="v"/>
            </a:pPr>
            <a:endParaRPr lang="en-US" sz="1300" dirty="0">
              <a:solidFill>
                <a:schemeClr val="tx1">
                  <a:lumMod val="50000"/>
                  <a:lumOff val="50000"/>
                </a:schemeClr>
              </a:solidFill>
            </a:endParaRPr>
          </a:p>
          <a:p>
            <a:pPr marL="285750" indent="-285750">
              <a:buFont typeface="Wingdings" charset="2"/>
              <a:buChar char="v"/>
            </a:pPr>
            <a:r>
              <a:rPr lang="en-US" sz="1300" dirty="0" smtClean="0">
                <a:solidFill>
                  <a:schemeClr val="tx1">
                    <a:lumMod val="50000"/>
                    <a:lumOff val="50000"/>
                  </a:schemeClr>
                </a:solidFill>
              </a:rPr>
              <a:t>Ethnographic Field Studies</a:t>
            </a:r>
          </a:p>
          <a:p>
            <a:pPr marL="285750" indent="-285750">
              <a:buFont typeface="Wingdings" charset="2"/>
              <a:buChar char="v"/>
            </a:pPr>
            <a:endParaRPr lang="en-US" sz="1300" dirty="0">
              <a:solidFill>
                <a:schemeClr val="tx1">
                  <a:lumMod val="50000"/>
                  <a:lumOff val="50000"/>
                </a:schemeClr>
              </a:solidFill>
            </a:endParaRPr>
          </a:p>
          <a:p>
            <a:pPr marL="285750" indent="-285750">
              <a:buFont typeface="Wingdings" charset="2"/>
              <a:buChar char="v"/>
            </a:pPr>
            <a:endParaRPr lang="en-US" sz="1300" dirty="0" smtClean="0">
              <a:solidFill>
                <a:schemeClr val="tx1">
                  <a:lumMod val="50000"/>
                  <a:lumOff val="50000"/>
                </a:schemeClr>
              </a:solidFill>
            </a:endParaRPr>
          </a:p>
          <a:p>
            <a:pPr marL="285750" indent="-285750">
              <a:buFont typeface="Wingdings" charset="2"/>
              <a:buChar char="v"/>
            </a:pPr>
            <a:endParaRPr lang="en-US" sz="1300" dirty="0">
              <a:solidFill>
                <a:schemeClr val="tx1">
                  <a:lumMod val="50000"/>
                  <a:lumOff val="50000"/>
                </a:schemeClr>
              </a:solidFill>
            </a:endParaRPr>
          </a:p>
          <a:p>
            <a:pPr marL="285750" indent="-285750">
              <a:buFont typeface="Wingdings" charset="2"/>
              <a:buChar char="v"/>
            </a:pPr>
            <a:endParaRPr lang="en-US" sz="1300" dirty="0" smtClean="0">
              <a:solidFill>
                <a:schemeClr val="tx1">
                  <a:lumMod val="50000"/>
                  <a:lumOff val="50000"/>
                </a:schemeClr>
              </a:solidFill>
            </a:endParaRPr>
          </a:p>
          <a:p>
            <a:pPr marL="285750" indent="-285750">
              <a:buFont typeface="Wingdings" charset="2"/>
              <a:buChar char="v"/>
            </a:pPr>
            <a:endParaRPr lang="en-US" sz="1300" dirty="0" smtClean="0">
              <a:solidFill>
                <a:schemeClr val="tx1">
                  <a:lumMod val="50000"/>
                  <a:lumOff val="50000"/>
                </a:schemeClr>
              </a:solidFill>
            </a:endParaRPr>
          </a:p>
          <a:p>
            <a:pPr marL="285750" indent="-285750">
              <a:buFont typeface="Wingdings" charset="2"/>
              <a:buChar char="v"/>
            </a:pPr>
            <a:endParaRPr lang="en-US" sz="1300" dirty="0" smtClean="0">
              <a:solidFill>
                <a:schemeClr val="tx1">
                  <a:lumMod val="50000"/>
                  <a:lumOff val="50000"/>
                </a:schemeClr>
              </a:solidFill>
            </a:endParaRPr>
          </a:p>
          <a:p>
            <a:pPr marL="285750" indent="-285750">
              <a:buFont typeface="Wingdings" charset="2"/>
              <a:buChar char="v"/>
            </a:pPr>
            <a:endParaRPr lang="en-US" sz="1300" dirty="0">
              <a:solidFill>
                <a:schemeClr val="tx1">
                  <a:lumMod val="50000"/>
                  <a:lumOff val="50000"/>
                </a:schemeClr>
              </a:solidFill>
            </a:endParaRPr>
          </a:p>
          <a:p>
            <a:pPr marL="285750" indent="-285750">
              <a:buFont typeface="Wingdings" charset="2"/>
              <a:buChar char="v"/>
            </a:pPr>
            <a:endParaRPr lang="en-US" sz="1300" dirty="0" smtClean="0">
              <a:solidFill>
                <a:schemeClr val="tx1">
                  <a:lumMod val="50000"/>
                  <a:lumOff val="50000"/>
                </a:schemeClr>
              </a:solidFill>
            </a:endParaRPr>
          </a:p>
          <a:p>
            <a:pPr marL="285750" indent="-285750">
              <a:buFont typeface="Wingdings" charset="2"/>
              <a:buChar char="v"/>
            </a:pPr>
            <a:endParaRPr lang="en-US" sz="1300" dirty="0">
              <a:solidFill>
                <a:schemeClr val="tx1">
                  <a:lumMod val="50000"/>
                  <a:lumOff val="50000"/>
                </a:schemeClr>
              </a:solidFill>
            </a:endParaRPr>
          </a:p>
          <a:p>
            <a:pPr marL="285750" indent="-285750">
              <a:buFont typeface="Wingdings" charset="2"/>
              <a:buChar char="v"/>
            </a:pPr>
            <a:endParaRPr lang="en-US" sz="1300" dirty="0" smtClean="0">
              <a:solidFill>
                <a:schemeClr val="tx1">
                  <a:lumMod val="50000"/>
                  <a:lumOff val="50000"/>
                </a:schemeClr>
              </a:solidFill>
            </a:endParaRPr>
          </a:p>
          <a:p>
            <a:pPr marL="285750" indent="-285750">
              <a:buFont typeface="Wingdings" charset="2"/>
              <a:buChar char="v"/>
            </a:pPr>
            <a:endParaRPr lang="en-US" sz="1300" dirty="0">
              <a:solidFill>
                <a:schemeClr val="tx1">
                  <a:lumMod val="50000"/>
                  <a:lumOff val="50000"/>
                </a:schemeClr>
              </a:solidFill>
            </a:endParaRPr>
          </a:p>
          <a:p>
            <a:pPr marL="285750" indent="-285750">
              <a:buFont typeface="Wingdings" charset="2"/>
              <a:buChar char="v"/>
            </a:pPr>
            <a:r>
              <a:rPr lang="en-US" sz="1300" dirty="0" smtClean="0">
                <a:solidFill>
                  <a:schemeClr val="tx1">
                    <a:lumMod val="50000"/>
                    <a:lumOff val="50000"/>
                  </a:schemeClr>
                </a:solidFill>
              </a:rPr>
              <a:t>Participatory Design</a:t>
            </a:r>
          </a:p>
          <a:p>
            <a:pPr marL="285750" indent="-285750">
              <a:buFont typeface="Wingdings" charset="2"/>
              <a:buChar char="v"/>
            </a:pPr>
            <a:r>
              <a:rPr lang="en-US" sz="1300" dirty="0" smtClean="0">
                <a:solidFill>
                  <a:schemeClr val="tx1">
                    <a:lumMod val="50000"/>
                    <a:lumOff val="50000"/>
                  </a:schemeClr>
                </a:solidFill>
              </a:rPr>
              <a:t>Focus Groups</a:t>
            </a:r>
          </a:p>
          <a:p>
            <a:pPr marL="285750" indent="-285750">
              <a:buFont typeface="Wingdings" charset="2"/>
              <a:buChar char="v"/>
            </a:pPr>
            <a:r>
              <a:rPr lang="en-US" sz="1300" dirty="0" smtClean="0">
                <a:solidFill>
                  <a:schemeClr val="tx1">
                    <a:lumMod val="50000"/>
                    <a:lumOff val="50000"/>
                  </a:schemeClr>
                </a:solidFill>
              </a:rPr>
              <a:t>Interviews</a:t>
            </a:r>
          </a:p>
          <a:p>
            <a:pPr marL="285750" indent="-285750">
              <a:buFont typeface="Wingdings" charset="2"/>
              <a:buChar char="v"/>
            </a:pPr>
            <a:endParaRPr lang="en-US" sz="1300" dirty="0">
              <a:solidFill>
                <a:schemeClr val="tx1">
                  <a:lumMod val="50000"/>
                  <a:lumOff val="50000"/>
                </a:schemeClr>
              </a:solidFill>
            </a:endParaRPr>
          </a:p>
        </p:txBody>
      </p:sp>
      <p:sp>
        <p:nvSpPr>
          <p:cNvPr id="7" name="TextBox 6"/>
          <p:cNvSpPr txBox="1"/>
          <p:nvPr/>
        </p:nvSpPr>
        <p:spPr>
          <a:xfrm>
            <a:off x="5007676" y="867714"/>
            <a:ext cx="2452745" cy="5093702"/>
          </a:xfrm>
          <a:prstGeom prst="rect">
            <a:avLst/>
          </a:prstGeom>
          <a:noFill/>
        </p:spPr>
        <p:txBody>
          <a:bodyPr wrap="square" rtlCol="0">
            <a:spAutoFit/>
          </a:bodyPr>
          <a:lstStyle/>
          <a:p>
            <a:pPr marL="285750" indent="-285750">
              <a:buFont typeface="Wingdings" charset="2"/>
              <a:buChar char="v"/>
            </a:pPr>
            <a:r>
              <a:rPr lang="en-US" sz="1300" dirty="0" err="1" smtClean="0">
                <a:solidFill>
                  <a:schemeClr val="tx1">
                    <a:lumMod val="50000"/>
                    <a:lumOff val="50000"/>
                  </a:schemeClr>
                </a:solidFill>
              </a:rPr>
              <a:t>Eyetracking</a:t>
            </a:r>
            <a:endParaRPr lang="en-US" sz="1300" dirty="0" smtClean="0">
              <a:solidFill>
                <a:schemeClr val="tx1">
                  <a:lumMod val="50000"/>
                  <a:lumOff val="50000"/>
                </a:schemeClr>
              </a:solidFill>
            </a:endParaRPr>
          </a:p>
          <a:p>
            <a:pPr marL="285750" indent="-285750">
              <a:buFont typeface="Wingdings" charset="2"/>
              <a:buChar char="v"/>
            </a:pPr>
            <a:endParaRPr lang="en-US" sz="1300" dirty="0">
              <a:solidFill>
                <a:schemeClr val="tx1">
                  <a:lumMod val="50000"/>
                  <a:lumOff val="50000"/>
                </a:schemeClr>
              </a:solidFill>
            </a:endParaRPr>
          </a:p>
          <a:p>
            <a:pPr marL="285750" indent="-285750">
              <a:buFont typeface="Wingdings" charset="2"/>
              <a:buChar char="v"/>
            </a:pPr>
            <a:endParaRPr lang="en-US" sz="1300" dirty="0" smtClean="0">
              <a:solidFill>
                <a:schemeClr val="tx1">
                  <a:lumMod val="50000"/>
                  <a:lumOff val="50000"/>
                </a:schemeClr>
              </a:solidFill>
            </a:endParaRPr>
          </a:p>
          <a:p>
            <a:pPr marL="285750" indent="-285750">
              <a:buFont typeface="Wingdings" charset="2"/>
              <a:buChar char="v"/>
            </a:pPr>
            <a:r>
              <a:rPr lang="en-US" sz="1300" dirty="0" smtClean="0">
                <a:solidFill>
                  <a:schemeClr val="tx1">
                    <a:lumMod val="50000"/>
                    <a:lumOff val="50000"/>
                  </a:schemeClr>
                </a:solidFill>
              </a:rPr>
              <a:t>Usability Benchmarking (in lab)</a:t>
            </a:r>
            <a:endParaRPr lang="en-US" sz="1300" dirty="0">
              <a:solidFill>
                <a:schemeClr val="tx1">
                  <a:lumMod val="50000"/>
                  <a:lumOff val="50000"/>
                </a:schemeClr>
              </a:solidFill>
            </a:endParaRPr>
          </a:p>
          <a:p>
            <a:pPr marL="285750" indent="-285750">
              <a:buFont typeface="Wingdings" charset="2"/>
              <a:buChar char="v"/>
            </a:pPr>
            <a:endParaRPr lang="en-US" sz="1300" dirty="0" smtClean="0">
              <a:solidFill>
                <a:schemeClr val="tx1">
                  <a:lumMod val="50000"/>
                  <a:lumOff val="50000"/>
                </a:schemeClr>
              </a:solidFill>
            </a:endParaRPr>
          </a:p>
          <a:p>
            <a:pPr marL="285750" indent="-285750">
              <a:buFont typeface="Wingdings" charset="2"/>
              <a:buChar char="v"/>
            </a:pPr>
            <a:r>
              <a:rPr lang="en-US" sz="1300" dirty="0" smtClean="0">
                <a:solidFill>
                  <a:schemeClr val="tx1">
                    <a:lumMod val="50000"/>
                    <a:lumOff val="50000"/>
                  </a:schemeClr>
                </a:solidFill>
              </a:rPr>
              <a:t>Moderated Remote Usability Studies</a:t>
            </a:r>
          </a:p>
          <a:p>
            <a:pPr marL="285750" indent="-285750">
              <a:buFont typeface="Wingdings" charset="2"/>
              <a:buChar char="v"/>
            </a:pPr>
            <a:endParaRPr lang="en-US" sz="1300" dirty="0">
              <a:solidFill>
                <a:schemeClr val="tx1">
                  <a:lumMod val="50000"/>
                  <a:lumOff val="50000"/>
                </a:schemeClr>
              </a:solidFill>
            </a:endParaRPr>
          </a:p>
          <a:p>
            <a:pPr marL="285750" indent="-285750">
              <a:buFont typeface="Wingdings" charset="2"/>
              <a:buChar char="v"/>
            </a:pPr>
            <a:r>
              <a:rPr lang="en-US" sz="1300" dirty="0" err="1" smtClean="0">
                <a:solidFill>
                  <a:schemeClr val="tx1">
                    <a:lumMod val="50000"/>
                    <a:lumOff val="50000"/>
                  </a:schemeClr>
                </a:solidFill>
              </a:rPr>
              <a:t>Unmodertated</a:t>
            </a:r>
            <a:r>
              <a:rPr lang="en-US" sz="1300" dirty="0" smtClean="0">
                <a:solidFill>
                  <a:schemeClr val="tx1">
                    <a:lumMod val="50000"/>
                    <a:lumOff val="50000"/>
                  </a:schemeClr>
                </a:solidFill>
              </a:rPr>
              <a:t> Remote Panel Studies</a:t>
            </a:r>
            <a:endParaRPr lang="en-US" sz="1300" dirty="0">
              <a:solidFill>
                <a:schemeClr val="tx1">
                  <a:lumMod val="50000"/>
                  <a:lumOff val="50000"/>
                </a:schemeClr>
              </a:solidFill>
            </a:endParaRPr>
          </a:p>
          <a:p>
            <a:pPr marL="285750" indent="-285750">
              <a:buFont typeface="Wingdings" charset="2"/>
              <a:buChar char="v"/>
            </a:pPr>
            <a:endParaRPr lang="en-US" sz="1300" dirty="0" smtClean="0">
              <a:solidFill>
                <a:schemeClr val="tx1">
                  <a:lumMod val="50000"/>
                  <a:lumOff val="50000"/>
                </a:schemeClr>
              </a:solidFill>
            </a:endParaRPr>
          </a:p>
          <a:p>
            <a:pPr marL="285750" indent="-285750">
              <a:buFont typeface="Wingdings" charset="2"/>
              <a:buChar char="v"/>
            </a:pPr>
            <a:endParaRPr lang="en-US" sz="1300" dirty="0" smtClean="0">
              <a:solidFill>
                <a:schemeClr val="tx1">
                  <a:lumMod val="50000"/>
                  <a:lumOff val="50000"/>
                </a:schemeClr>
              </a:solidFill>
            </a:endParaRPr>
          </a:p>
          <a:p>
            <a:pPr marL="285750" indent="-285750">
              <a:buFont typeface="Wingdings" charset="2"/>
              <a:buChar char="v"/>
            </a:pPr>
            <a:endParaRPr lang="en-US" sz="1300" dirty="0" smtClean="0">
              <a:solidFill>
                <a:schemeClr val="tx1">
                  <a:lumMod val="50000"/>
                  <a:lumOff val="50000"/>
                </a:schemeClr>
              </a:solidFill>
            </a:endParaRPr>
          </a:p>
          <a:p>
            <a:pPr marL="285750" indent="-285750">
              <a:buFont typeface="Wingdings" charset="2"/>
              <a:buChar char="v"/>
            </a:pPr>
            <a:endParaRPr lang="en-US" sz="1300" dirty="0" smtClean="0">
              <a:solidFill>
                <a:schemeClr val="tx1">
                  <a:lumMod val="50000"/>
                  <a:lumOff val="50000"/>
                </a:schemeClr>
              </a:solidFill>
            </a:endParaRPr>
          </a:p>
          <a:p>
            <a:pPr marL="285750" indent="-285750">
              <a:buFont typeface="Wingdings" charset="2"/>
              <a:buChar char="v"/>
            </a:pPr>
            <a:endParaRPr lang="en-US" sz="1300" dirty="0">
              <a:solidFill>
                <a:schemeClr val="tx1">
                  <a:lumMod val="50000"/>
                  <a:lumOff val="50000"/>
                </a:schemeClr>
              </a:solidFill>
            </a:endParaRPr>
          </a:p>
          <a:p>
            <a:pPr marL="285750" indent="-285750">
              <a:buFont typeface="Wingdings" charset="2"/>
              <a:buChar char="v"/>
            </a:pPr>
            <a:endParaRPr lang="en-US" sz="1300" dirty="0" smtClean="0">
              <a:solidFill>
                <a:schemeClr val="tx1">
                  <a:lumMod val="50000"/>
                  <a:lumOff val="50000"/>
                </a:schemeClr>
              </a:solidFill>
            </a:endParaRPr>
          </a:p>
          <a:p>
            <a:pPr marL="285750" indent="-285750">
              <a:buFont typeface="Wingdings" charset="2"/>
              <a:buChar char="v"/>
            </a:pPr>
            <a:endParaRPr lang="en-US" sz="1300" dirty="0" smtClean="0">
              <a:solidFill>
                <a:schemeClr val="tx1">
                  <a:lumMod val="50000"/>
                  <a:lumOff val="50000"/>
                </a:schemeClr>
              </a:solidFill>
            </a:endParaRPr>
          </a:p>
          <a:p>
            <a:pPr marL="285750" indent="-285750">
              <a:buFont typeface="Wingdings" charset="2"/>
              <a:buChar char="v"/>
            </a:pPr>
            <a:endParaRPr lang="en-US" sz="1300" dirty="0">
              <a:solidFill>
                <a:schemeClr val="tx1">
                  <a:lumMod val="50000"/>
                  <a:lumOff val="50000"/>
                </a:schemeClr>
              </a:solidFill>
            </a:endParaRPr>
          </a:p>
          <a:p>
            <a:pPr marL="285750" indent="-285750">
              <a:buFont typeface="Wingdings" charset="2"/>
              <a:buChar char="v"/>
            </a:pPr>
            <a:endParaRPr lang="en-US" sz="1300" dirty="0">
              <a:solidFill>
                <a:schemeClr val="tx1">
                  <a:lumMod val="50000"/>
                  <a:lumOff val="50000"/>
                </a:schemeClr>
              </a:solidFill>
            </a:endParaRPr>
          </a:p>
          <a:p>
            <a:pPr marL="285750" indent="-285750">
              <a:buFont typeface="Wingdings" charset="2"/>
              <a:buChar char="v"/>
            </a:pPr>
            <a:r>
              <a:rPr lang="en-US" sz="1300" dirty="0" smtClean="0">
                <a:solidFill>
                  <a:schemeClr val="tx1">
                    <a:lumMod val="50000"/>
                    <a:lumOff val="50000"/>
                  </a:schemeClr>
                </a:solidFill>
              </a:rPr>
              <a:t>Concept Testing</a:t>
            </a:r>
          </a:p>
          <a:p>
            <a:pPr marL="285750" indent="-285750">
              <a:buFont typeface="Wingdings" charset="2"/>
              <a:buChar char="v"/>
            </a:pPr>
            <a:r>
              <a:rPr lang="en-US" sz="1300" dirty="0" smtClean="0">
                <a:solidFill>
                  <a:schemeClr val="tx1">
                    <a:lumMod val="50000"/>
                    <a:lumOff val="50000"/>
                  </a:schemeClr>
                </a:solidFill>
              </a:rPr>
              <a:t>Diary/Camera Studies</a:t>
            </a:r>
          </a:p>
          <a:p>
            <a:pPr marL="285750" indent="-285750">
              <a:buFont typeface="Wingdings" charset="2"/>
              <a:buChar char="v"/>
            </a:pPr>
            <a:r>
              <a:rPr lang="en-US" sz="1300" dirty="0" smtClean="0">
                <a:solidFill>
                  <a:schemeClr val="tx1">
                    <a:lumMod val="50000"/>
                    <a:lumOff val="50000"/>
                  </a:schemeClr>
                </a:solidFill>
              </a:rPr>
              <a:t>Customer Feedback</a:t>
            </a:r>
          </a:p>
          <a:p>
            <a:pPr marL="285750" indent="-285750">
              <a:buFont typeface="Wingdings" charset="2"/>
              <a:buChar char="v"/>
            </a:pPr>
            <a:r>
              <a:rPr lang="en-US" sz="1300" dirty="0" smtClean="0">
                <a:solidFill>
                  <a:schemeClr val="tx1">
                    <a:lumMod val="50000"/>
                    <a:lumOff val="50000"/>
                  </a:schemeClr>
                </a:solidFill>
              </a:rPr>
              <a:t>Desirability Studies</a:t>
            </a:r>
          </a:p>
          <a:p>
            <a:pPr marL="285750" indent="-285750">
              <a:buFont typeface="Wingdings" charset="2"/>
              <a:buChar char="v"/>
            </a:pPr>
            <a:r>
              <a:rPr lang="en-US" sz="1300" dirty="0" smtClean="0">
                <a:solidFill>
                  <a:schemeClr val="tx1">
                    <a:lumMod val="50000"/>
                    <a:lumOff val="50000"/>
                  </a:schemeClr>
                </a:solidFill>
              </a:rPr>
              <a:t>Card Sorting</a:t>
            </a:r>
            <a:endParaRPr lang="en-US" sz="1300" dirty="0">
              <a:solidFill>
                <a:schemeClr val="tx1">
                  <a:lumMod val="50000"/>
                  <a:lumOff val="50000"/>
                </a:schemeClr>
              </a:solidFill>
            </a:endParaRPr>
          </a:p>
        </p:txBody>
      </p:sp>
      <p:sp>
        <p:nvSpPr>
          <p:cNvPr id="8" name="TextBox 7"/>
          <p:cNvSpPr txBox="1"/>
          <p:nvPr/>
        </p:nvSpPr>
        <p:spPr>
          <a:xfrm>
            <a:off x="7874589" y="792907"/>
            <a:ext cx="3334871" cy="5093702"/>
          </a:xfrm>
          <a:prstGeom prst="rect">
            <a:avLst/>
          </a:prstGeom>
          <a:noFill/>
        </p:spPr>
        <p:txBody>
          <a:bodyPr wrap="square" rtlCol="0">
            <a:spAutoFit/>
          </a:bodyPr>
          <a:lstStyle/>
          <a:p>
            <a:pPr marL="285750" indent="-285750">
              <a:buFont typeface="Wingdings" charset="2"/>
              <a:buChar char="v"/>
            </a:pPr>
            <a:r>
              <a:rPr lang="en-US" sz="1300" dirty="0" smtClean="0">
                <a:solidFill>
                  <a:schemeClr val="tx1">
                    <a:lumMod val="50000"/>
                    <a:lumOff val="50000"/>
                  </a:schemeClr>
                </a:solidFill>
              </a:rPr>
              <a:t>Clickstream Analysis</a:t>
            </a:r>
          </a:p>
          <a:p>
            <a:pPr marL="285750" indent="-285750">
              <a:buFont typeface="Wingdings" charset="2"/>
              <a:buChar char="v"/>
            </a:pPr>
            <a:r>
              <a:rPr lang="en-US" sz="1300" dirty="0" smtClean="0">
                <a:solidFill>
                  <a:schemeClr val="tx1">
                    <a:lumMod val="50000"/>
                    <a:lumOff val="50000"/>
                  </a:schemeClr>
                </a:solidFill>
              </a:rPr>
              <a:t>A/B Testing</a:t>
            </a:r>
          </a:p>
          <a:p>
            <a:pPr marL="285750" indent="-285750">
              <a:buFont typeface="Wingdings" charset="2"/>
              <a:buChar char="v"/>
            </a:pPr>
            <a:endParaRPr lang="en-US" sz="1300" dirty="0">
              <a:solidFill>
                <a:schemeClr val="tx1">
                  <a:lumMod val="50000"/>
                  <a:lumOff val="50000"/>
                </a:schemeClr>
              </a:solidFill>
            </a:endParaRPr>
          </a:p>
          <a:p>
            <a:pPr marL="285750" indent="-285750">
              <a:buFont typeface="Wingdings" charset="2"/>
              <a:buChar char="v"/>
            </a:pPr>
            <a:endParaRPr lang="en-US" sz="1300" dirty="0" smtClean="0">
              <a:solidFill>
                <a:schemeClr val="tx1">
                  <a:lumMod val="50000"/>
                  <a:lumOff val="50000"/>
                </a:schemeClr>
              </a:solidFill>
            </a:endParaRPr>
          </a:p>
          <a:p>
            <a:pPr marL="285750" indent="-285750">
              <a:buFont typeface="Wingdings" charset="2"/>
              <a:buChar char="v"/>
            </a:pPr>
            <a:endParaRPr lang="en-US" sz="1300" dirty="0">
              <a:solidFill>
                <a:schemeClr val="tx1">
                  <a:lumMod val="50000"/>
                  <a:lumOff val="50000"/>
                </a:schemeClr>
              </a:solidFill>
            </a:endParaRPr>
          </a:p>
          <a:p>
            <a:pPr marL="285750" indent="-285750">
              <a:buFont typeface="Wingdings" charset="2"/>
              <a:buChar char="v"/>
            </a:pPr>
            <a:endParaRPr lang="en-US" sz="1300" dirty="0" smtClean="0">
              <a:solidFill>
                <a:schemeClr val="tx1">
                  <a:lumMod val="50000"/>
                  <a:lumOff val="50000"/>
                </a:schemeClr>
              </a:solidFill>
            </a:endParaRPr>
          </a:p>
          <a:p>
            <a:pPr marL="285750" indent="-285750">
              <a:buFont typeface="Wingdings" charset="2"/>
              <a:buChar char="v"/>
            </a:pPr>
            <a:endParaRPr lang="en-US" sz="1300" dirty="0" smtClean="0">
              <a:solidFill>
                <a:schemeClr val="tx1">
                  <a:lumMod val="50000"/>
                  <a:lumOff val="50000"/>
                </a:schemeClr>
              </a:solidFill>
            </a:endParaRPr>
          </a:p>
          <a:p>
            <a:pPr marL="285750" indent="-285750">
              <a:buFont typeface="Wingdings" charset="2"/>
              <a:buChar char="v"/>
            </a:pPr>
            <a:endParaRPr lang="en-US" sz="1300" dirty="0">
              <a:solidFill>
                <a:schemeClr val="tx1">
                  <a:lumMod val="50000"/>
                  <a:lumOff val="50000"/>
                </a:schemeClr>
              </a:solidFill>
            </a:endParaRPr>
          </a:p>
          <a:p>
            <a:pPr marL="285750" indent="-285750">
              <a:buFont typeface="Wingdings" charset="2"/>
              <a:buChar char="v"/>
            </a:pPr>
            <a:endParaRPr lang="en-US" sz="1300" dirty="0" smtClean="0">
              <a:solidFill>
                <a:schemeClr val="tx1">
                  <a:lumMod val="50000"/>
                  <a:lumOff val="50000"/>
                </a:schemeClr>
              </a:solidFill>
            </a:endParaRPr>
          </a:p>
          <a:p>
            <a:pPr marL="285750" indent="-285750">
              <a:buFont typeface="Wingdings" charset="2"/>
              <a:buChar char="v"/>
            </a:pPr>
            <a:endParaRPr lang="en-US" sz="1300" dirty="0">
              <a:solidFill>
                <a:schemeClr val="tx1">
                  <a:lumMod val="50000"/>
                  <a:lumOff val="50000"/>
                </a:schemeClr>
              </a:solidFill>
            </a:endParaRPr>
          </a:p>
          <a:p>
            <a:pPr marL="285750" indent="-285750">
              <a:buFont typeface="Wingdings" charset="2"/>
              <a:buChar char="v"/>
            </a:pPr>
            <a:r>
              <a:rPr lang="en-US" sz="1300" dirty="0" smtClean="0">
                <a:solidFill>
                  <a:schemeClr val="tx1">
                    <a:lumMod val="50000"/>
                    <a:lumOff val="50000"/>
                  </a:schemeClr>
                </a:solidFill>
              </a:rPr>
              <a:t>Unmoderated UX Studies</a:t>
            </a:r>
          </a:p>
          <a:p>
            <a:pPr marL="285750" indent="-285750">
              <a:buFont typeface="Wingdings" charset="2"/>
              <a:buChar char="v"/>
            </a:pPr>
            <a:r>
              <a:rPr lang="en-US" sz="1300" dirty="0" smtClean="0">
                <a:solidFill>
                  <a:schemeClr val="tx1">
                    <a:lumMod val="50000"/>
                    <a:lumOff val="50000"/>
                  </a:schemeClr>
                </a:solidFill>
              </a:rPr>
              <a:t>True Intent Studies</a:t>
            </a:r>
          </a:p>
          <a:p>
            <a:pPr marL="285750" indent="-285750">
              <a:buFont typeface="Wingdings" charset="2"/>
              <a:buChar char="v"/>
            </a:pPr>
            <a:endParaRPr lang="en-US" sz="1300" dirty="0">
              <a:solidFill>
                <a:schemeClr val="tx1">
                  <a:lumMod val="50000"/>
                  <a:lumOff val="50000"/>
                </a:schemeClr>
              </a:solidFill>
            </a:endParaRPr>
          </a:p>
          <a:p>
            <a:pPr marL="285750" indent="-285750">
              <a:buFont typeface="Wingdings" charset="2"/>
              <a:buChar char="v"/>
            </a:pPr>
            <a:endParaRPr lang="en-US" sz="1300" dirty="0" smtClean="0">
              <a:solidFill>
                <a:schemeClr val="tx1">
                  <a:lumMod val="50000"/>
                  <a:lumOff val="50000"/>
                </a:schemeClr>
              </a:solidFill>
            </a:endParaRPr>
          </a:p>
          <a:p>
            <a:pPr marL="285750" indent="-285750">
              <a:buFont typeface="Wingdings" charset="2"/>
              <a:buChar char="v"/>
            </a:pPr>
            <a:endParaRPr lang="en-US" sz="1300" dirty="0">
              <a:solidFill>
                <a:schemeClr val="tx1">
                  <a:lumMod val="50000"/>
                  <a:lumOff val="50000"/>
                </a:schemeClr>
              </a:solidFill>
            </a:endParaRPr>
          </a:p>
          <a:p>
            <a:pPr marL="285750" indent="-285750">
              <a:buFont typeface="Wingdings" charset="2"/>
              <a:buChar char="v"/>
            </a:pPr>
            <a:endParaRPr lang="en-US" sz="1300" dirty="0" smtClean="0">
              <a:solidFill>
                <a:schemeClr val="tx1">
                  <a:lumMod val="50000"/>
                  <a:lumOff val="50000"/>
                </a:schemeClr>
              </a:solidFill>
            </a:endParaRPr>
          </a:p>
          <a:p>
            <a:pPr marL="285750" indent="-285750">
              <a:buFont typeface="Wingdings" charset="2"/>
              <a:buChar char="v"/>
            </a:pPr>
            <a:endParaRPr lang="en-US" sz="1300" dirty="0">
              <a:solidFill>
                <a:schemeClr val="tx1">
                  <a:lumMod val="50000"/>
                  <a:lumOff val="50000"/>
                </a:schemeClr>
              </a:solidFill>
            </a:endParaRPr>
          </a:p>
          <a:p>
            <a:pPr marL="285750" indent="-285750">
              <a:buFont typeface="Wingdings" charset="2"/>
              <a:buChar char="v"/>
            </a:pPr>
            <a:endParaRPr lang="en-US" sz="1300" dirty="0">
              <a:solidFill>
                <a:schemeClr val="tx1">
                  <a:lumMod val="50000"/>
                  <a:lumOff val="50000"/>
                </a:schemeClr>
              </a:solidFill>
            </a:endParaRPr>
          </a:p>
          <a:p>
            <a:pPr marL="285750" indent="-285750">
              <a:buFont typeface="Wingdings" charset="2"/>
              <a:buChar char="v"/>
            </a:pPr>
            <a:endParaRPr lang="en-US" sz="1300" dirty="0" smtClean="0">
              <a:solidFill>
                <a:schemeClr val="tx1">
                  <a:lumMod val="50000"/>
                  <a:lumOff val="50000"/>
                </a:schemeClr>
              </a:solidFill>
            </a:endParaRPr>
          </a:p>
          <a:p>
            <a:pPr marL="285750" indent="-285750">
              <a:buFont typeface="Wingdings" charset="2"/>
              <a:buChar char="v"/>
            </a:pPr>
            <a:endParaRPr lang="en-US" sz="1300" dirty="0" smtClean="0">
              <a:solidFill>
                <a:schemeClr val="tx1">
                  <a:lumMod val="50000"/>
                  <a:lumOff val="50000"/>
                </a:schemeClr>
              </a:solidFill>
            </a:endParaRPr>
          </a:p>
          <a:p>
            <a:pPr marL="285750" indent="-285750">
              <a:buFont typeface="Wingdings" charset="2"/>
              <a:buChar char="v"/>
            </a:pPr>
            <a:endParaRPr lang="en-US" sz="1300" dirty="0">
              <a:solidFill>
                <a:schemeClr val="tx1">
                  <a:lumMod val="50000"/>
                  <a:lumOff val="50000"/>
                </a:schemeClr>
              </a:solidFill>
            </a:endParaRPr>
          </a:p>
          <a:p>
            <a:pPr marL="285750" indent="-285750">
              <a:buFont typeface="Wingdings" charset="2"/>
              <a:buChar char="v"/>
            </a:pPr>
            <a:endParaRPr lang="en-US" sz="1300" dirty="0">
              <a:solidFill>
                <a:schemeClr val="tx1">
                  <a:lumMod val="50000"/>
                  <a:lumOff val="50000"/>
                </a:schemeClr>
              </a:solidFill>
            </a:endParaRPr>
          </a:p>
          <a:p>
            <a:pPr marL="285750" indent="-285750">
              <a:buFont typeface="Wingdings" charset="2"/>
              <a:buChar char="v"/>
            </a:pPr>
            <a:endParaRPr lang="en-US" sz="1300" dirty="0" smtClean="0">
              <a:solidFill>
                <a:schemeClr val="tx1">
                  <a:lumMod val="50000"/>
                  <a:lumOff val="50000"/>
                </a:schemeClr>
              </a:solidFill>
            </a:endParaRPr>
          </a:p>
          <a:p>
            <a:pPr marL="285750" indent="-285750">
              <a:buFont typeface="Wingdings" charset="2"/>
              <a:buChar char="v"/>
            </a:pPr>
            <a:r>
              <a:rPr lang="en-US" sz="1300" dirty="0" smtClean="0">
                <a:solidFill>
                  <a:schemeClr val="tx1">
                    <a:lumMod val="50000"/>
                    <a:lumOff val="50000"/>
                  </a:schemeClr>
                </a:solidFill>
              </a:rPr>
              <a:t>Intercept Surveys</a:t>
            </a:r>
          </a:p>
          <a:p>
            <a:pPr marL="285750" indent="-285750">
              <a:buFont typeface="Wingdings" charset="2"/>
              <a:buChar char="v"/>
            </a:pPr>
            <a:r>
              <a:rPr lang="en-US" sz="1300" dirty="0" smtClean="0">
                <a:solidFill>
                  <a:schemeClr val="tx1">
                    <a:lumMod val="50000"/>
                    <a:lumOff val="50000"/>
                  </a:schemeClr>
                </a:solidFill>
              </a:rPr>
              <a:t>Email Surveys</a:t>
            </a:r>
            <a:endParaRPr lang="en-US" sz="1300" dirty="0">
              <a:solidFill>
                <a:schemeClr val="tx1">
                  <a:lumMod val="50000"/>
                  <a:lumOff val="50000"/>
                </a:schemeClr>
              </a:solidFill>
            </a:endParaRPr>
          </a:p>
        </p:txBody>
      </p:sp>
      <p:cxnSp>
        <p:nvCxnSpPr>
          <p:cNvPr id="3" name="Straight Arrow Connector 2"/>
          <p:cNvCxnSpPr/>
          <p:nvPr/>
        </p:nvCxnSpPr>
        <p:spPr>
          <a:xfrm>
            <a:off x="2377431" y="3239731"/>
            <a:ext cx="7949902" cy="0"/>
          </a:xfrm>
          <a:prstGeom prst="straightConnector1">
            <a:avLst/>
          </a:prstGeom>
          <a:ln w="9525">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a:stCxn id="27" idx="2"/>
          </p:cNvCxnSpPr>
          <p:nvPr/>
        </p:nvCxnSpPr>
        <p:spPr>
          <a:xfrm>
            <a:off x="6078063" y="506251"/>
            <a:ext cx="0" cy="5655220"/>
          </a:xfrm>
          <a:prstGeom prst="straightConnector1">
            <a:avLst/>
          </a:prstGeom>
          <a:ln w="9525">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5432604" y="129733"/>
            <a:ext cx="1290917" cy="376518"/>
          </a:xfrm>
          <a:prstGeom prst="rect">
            <a:avLst/>
          </a:prstGeom>
          <a:noFill/>
        </p:spPr>
        <p:txBody>
          <a:bodyPr wrap="square" rtlCol="0">
            <a:spAutoFit/>
          </a:bodyPr>
          <a:lstStyle/>
          <a:p>
            <a:pPr algn="ctr"/>
            <a:r>
              <a:rPr lang="en-US" b="1" dirty="0" smtClean="0"/>
              <a:t>Behavioral</a:t>
            </a:r>
            <a:endParaRPr lang="en-US" b="1" dirty="0"/>
          </a:p>
        </p:txBody>
      </p:sp>
      <p:sp>
        <p:nvSpPr>
          <p:cNvPr id="28" name="TextBox 27"/>
          <p:cNvSpPr txBox="1"/>
          <p:nvPr/>
        </p:nvSpPr>
        <p:spPr>
          <a:xfrm>
            <a:off x="5432604" y="6328215"/>
            <a:ext cx="1290917" cy="376518"/>
          </a:xfrm>
          <a:prstGeom prst="rect">
            <a:avLst/>
          </a:prstGeom>
          <a:noFill/>
        </p:spPr>
        <p:txBody>
          <a:bodyPr wrap="square" rtlCol="0">
            <a:spAutoFit/>
          </a:bodyPr>
          <a:lstStyle/>
          <a:p>
            <a:pPr algn="ctr"/>
            <a:r>
              <a:rPr lang="en-US" b="1" dirty="0" smtClean="0"/>
              <a:t>Attitudinal</a:t>
            </a:r>
            <a:endParaRPr lang="en-US" b="1" dirty="0"/>
          </a:p>
        </p:txBody>
      </p:sp>
      <p:sp>
        <p:nvSpPr>
          <p:cNvPr id="31" name="TextBox 30"/>
          <p:cNvSpPr txBox="1"/>
          <p:nvPr/>
        </p:nvSpPr>
        <p:spPr>
          <a:xfrm>
            <a:off x="1097272" y="3038047"/>
            <a:ext cx="1290917" cy="376518"/>
          </a:xfrm>
          <a:prstGeom prst="rect">
            <a:avLst/>
          </a:prstGeom>
          <a:noFill/>
        </p:spPr>
        <p:txBody>
          <a:bodyPr wrap="square" rtlCol="0">
            <a:spAutoFit/>
          </a:bodyPr>
          <a:lstStyle/>
          <a:p>
            <a:pPr algn="ctr"/>
            <a:r>
              <a:rPr lang="en-US" b="1" dirty="0" smtClean="0"/>
              <a:t>Qualitative</a:t>
            </a:r>
            <a:endParaRPr lang="en-US" b="1" dirty="0"/>
          </a:p>
        </p:txBody>
      </p:sp>
      <p:sp>
        <p:nvSpPr>
          <p:cNvPr id="32" name="TextBox 31"/>
          <p:cNvSpPr txBox="1"/>
          <p:nvPr/>
        </p:nvSpPr>
        <p:spPr>
          <a:xfrm>
            <a:off x="10327333" y="3016532"/>
            <a:ext cx="1441524" cy="369332"/>
          </a:xfrm>
          <a:prstGeom prst="rect">
            <a:avLst/>
          </a:prstGeom>
          <a:noFill/>
        </p:spPr>
        <p:txBody>
          <a:bodyPr wrap="square" rtlCol="0">
            <a:spAutoFit/>
          </a:bodyPr>
          <a:lstStyle/>
          <a:p>
            <a:pPr algn="ctr"/>
            <a:r>
              <a:rPr lang="en-US" b="1" dirty="0" smtClean="0"/>
              <a:t>Quantitative</a:t>
            </a:r>
            <a:endParaRPr lang="en-US" b="1" dirty="0"/>
          </a:p>
        </p:txBody>
      </p:sp>
    </p:spTree>
    <p:extLst>
      <p:ext uri="{BB962C8B-B14F-4D97-AF65-F5344CB8AC3E}">
        <p14:creationId xmlns:p14="http://schemas.microsoft.com/office/powerpoint/2010/main" val="3056833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To recap…</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7043594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92815" y="1867988"/>
            <a:ext cx="1914861" cy="4293483"/>
          </a:xfrm>
          <a:prstGeom prst="rect">
            <a:avLst/>
          </a:prstGeom>
          <a:noFill/>
        </p:spPr>
        <p:txBody>
          <a:bodyPr wrap="square" rtlCol="0">
            <a:spAutoFit/>
          </a:bodyPr>
          <a:lstStyle/>
          <a:p>
            <a:pPr marL="285750" indent="-285750">
              <a:buFont typeface="Wingdings" charset="2"/>
              <a:buChar char="v"/>
            </a:pPr>
            <a:r>
              <a:rPr lang="en-US" sz="1300" dirty="0" smtClean="0">
                <a:solidFill>
                  <a:schemeClr val="bg1">
                    <a:lumMod val="65000"/>
                  </a:schemeClr>
                </a:solidFill>
              </a:rPr>
              <a:t>Usability Lab </a:t>
            </a:r>
            <a:r>
              <a:rPr lang="en-US" sz="1300" dirty="0">
                <a:solidFill>
                  <a:schemeClr val="bg1">
                    <a:lumMod val="65000"/>
                  </a:schemeClr>
                </a:solidFill>
              </a:rPr>
              <a:t>S</a:t>
            </a:r>
            <a:r>
              <a:rPr lang="en-US" sz="1300" dirty="0" smtClean="0">
                <a:solidFill>
                  <a:schemeClr val="bg1">
                    <a:lumMod val="65000"/>
                  </a:schemeClr>
                </a:solidFill>
              </a:rPr>
              <a:t>tudies</a:t>
            </a:r>
          </a:p>
          <a:p>
            <a:pPr marL="285750" indent="-285750">
              <a:buFont typeface="Wingdings" charset="2"/>
              <a:buChar char="v"/>
            </a:pPr>
            <a:endParaRPr lang="en-US" sz="1300" dirty="0">
              <a:solidFill>
                <a:schemeClr val="bg1">
                  <a:lumMod val="65000"/>
                </a:schemeClr>
              </a:solidFill>
            </a:endParaRPr>
          </a:p>
          <a:p>
            <a:pPr marL="285750" indent="-285750">
              <a:buFont typeface="Wingdings" charset="2"/>
              <a:buChar char="v"/>
            </a:pPr>
            <a:endParaRPr lang="en-US" sz="1300" dirty="0">
              <a:solidFill>
                <a:schemeClr val="bg1">
                  <a:lumMod val="65000"/>
                </a:schemeClr>
              </a:solidFill>
            </a:endParaRPr>
          </a:p>
          <a:p>
            <a:pPr marL="285750" indent="-285750">
              <a:buFont typeface="Wingdings" charset="2"/>
              <a:buChar char="v"/>
            </a:pPr>
            <a:r>
              <a:rPr lang="en-US" sz="1300" dirty="0" smtClean="0">
                <a:solidFill>
                  <a:schemeClr val="bg1">
                    <a:lumMod val="65000"/>
                  </a:schemeClr>
                </a:solidFill>
              </a:rPr>
              <a:t>Ethnographic Field Studies</a:t>
            </a:r>
          </a:p>
          <a:p>
            <a:pPr marL="285750" indent="-285750">
              <a:buFont typeface="Wingdings" charset="2"/>
              <a:buChar char="v"/>
            </a:pPr>
            <a:endParaRPr lang="en-US" sz="1300" dirty="0">
              <a:solidFill>
                <a:schemeClr val="bg1">
                  <a:lumMod val="65000"/>
                </a:schemeClr>
              </a:solidFill>
            </a:endParaRPr>
          </a:p>
          <a:p>
            <a:pPr marL="285750" indent="-285750">
              <a:buFont typeface="Wingdings" charset="2"/>
              <a:buChar char="v"/>
            </a:pPr>
            <a:endParaRPr lang="en-US" sz="1300" dirty="0" smtClean="0">
              <a:solidFill>
                <a:schemeClr val="bg1">
                  <a:lumMod val="65000"/>
                </a:schemeClr>
              </a:solidFill>
            </a:endParaRPr>
          </a:p>
          <a:p>
            <a:pPr marL="285750" indent="-285750">
              <a:buFont typeface="Wingdings" charset="2"/>
              <a:buChar char="v"/>
            </a:pPr>
            <a:endParaRPr lang="en-US" sz="1300" dirty="0">
              <a:solidFill>
                <a:schemeClr val="bg1">
                  <a:lumMod val="65000"/>
                </a:schemeClr>
              </a:solidFill>
            </a:endParaRPr>
          </a:p>
          <a:p>
            <a:pPr marL="285750" indent="-285750">
              <a:buFont typeface="Wingdings" charset="2"/>
              <a:buChar char="v"/>
            </a:pPr>
            <a:endParaRPr lang="en-US" sz="1300" dirty="0" smtClean="0">
              <a:solidFill>
                <a:schemeClr val="bg1">
                  <a:lumMod val="65000"/>
                </a:schemeClr>
              </a:solidFill>
            </a:endParaRPr>
          </a:p>
          <a:p>
            <a:pPr marL="285750" indent="-285750">
              <a:buFont typeface="Wingdings" charset="2"/>
              <a:buChar char="v"/>
            </a:pPr>
            <a:endParaRPr lang="en-US" sz="1300" dirty="0" smtClean="0">
              <a:solidFill>
                <a:schemeClr val="bg1">
                  <a:lumMod val="65000"/>
                </a:schemeClr>
              </a:solidFill>
            </a:endParaRPr>
          </a:p>
          <a:p>
            <a:pPr marL="285750" indent="-285750">
              <a:buFont typeface="Wingdings" charset="2"/>
              <a:buChar char="v"/>
            </a:pPr>
            <a:endParaRPr lang="en-US" sz="1300" dirty="0" smtClean="0">
              <a:solidFill>
                <a:schemeClr val="bg1">
                  <a:lumMod val="65000"/>
                </a:schemeClr>
              </a:solidFill>
            </a:endParaRPr>
          </a:p>
          <a:p>
            <a:pPr marL="285750" indent="-285750">
              <a:buFont typeface="Wingdings" charset="2"/>
              <a:buChar char="v"/>
            </a:pPr>
            <a:endParaRPr lang="en-US" sz="1300" dirty="0">
              <a:solidFill>
                <a:schemeClr val="bg1">
                  <a:lumMod val="65000"/>
                </a:schemeClr>
              </a:solidFill>
            </a:endParaRPr>
          </a:p>
          <a:p>
            <a:pPr marL="285750" indent="-285750">
              <a:buFont typeface="Wingdings" charset="2"/>
              <a:buChar char="v"/>
            </a:pPr>
            <a:endParaRPr lang="en-US" sz="1300" dirty="0" smtClean="0">
              <a:solidFill>
                <a:schemeClr val="bg1">
                  <a:lumMod val="65000"/>
                </a:schemeClr>
              </a:solidFill>
            </a:endParaRPr>
          </a:p>
          <a:p>
            <a:pPr marL="285750" indent="-285750">
              <a:buFont typeface="Wingdings" charset="2"/>
              <a:buChar char="v"/>
            </a:pPr>
            <a:endParaRPr lang="en-US" sz="1300" dirty="0">
              <a:solidFill>
                <a:schemeClr val="bg1">
                  <a:lumMod val="65000"/>
                </a:schemeClr>
              </a:solidFill>
            </a:endParaRPr>
          </a:p>
          <a:p>
            <a:pPr marL="285750" indent="-285750">
              <a:buFont typeface="Wingdings" charset="2"/>
              <a:buChar char="v"/>
            </a:pPr>
            <a:endParaRPr lang="en-US" sz="1300" dirty="0" smtClean="0">
              <a:solidFill>
                <a:schemeClr val="bg1">
                  <a:lumMod val="65000"/>
                </a:schemeClr>
              </a:solidFill>
            </a:endParaRPr>
          </a:p>
          <a:p>
            <a:pPr marL="285750" indent="-285750">
              <a:buFont typeface="Wingdings" charset="2"/>
              <a:buChar char="v"/>
            </a:pPr>
            <a:endParaRPr lang="en-US" sz="1300" dirty="0">
              <a:solidFill>
                <a:schemeClr val="bg1">
                  <a:lumMod val="65000"/>
                </a:schemeClr>
              </a:solidFill>
            </a:endParaRPr>
          </a:p>
          <a:p>
            <a:pPr marL="285750" indent="-285750">
              <a:buFont typeface="Wingdings" charset="2"/>
              <a:buChar char="v"/>
            </a:pPr>
            <a:r>
              <a:rPr lang="en-US" sz="1300" dirty="0" smtClean="0">
                <a:solidFill>
                  <a:schemeClr val="bg1">
                    <a:lumMod val="65000"/>
                  </a:schemeClr>
                </a:solidFill>
              </a:rPr>
              <a:t>Participatory Design</a:t>
            </a:r>
          </a:p>
          <a:p>
            <a:pPr marL="285750" indent="-285750">
              <a:buFont typeface="Wingdings" charset="2"/>
              <a:buChar char="v"/>
            </a:pPr>
            <a:r>
              <a:rPr lang="en-US" sz="1300" dirty="0" smtClean="0">
                <a:solidFill>
                  <a:schemeClr val="bg1">
                    <a:lumMod val="65000"/>
                  </a:schemeClr>
                </a:solidFill>
              </a:rPr>
              <a:t>Focus Groups</a:t>
            </a:r>
          </a:p>
          <a:p>
            <a:pPr marL="285750" indent="-285750">
              <a:buFont typeface="Wingdings" charset="2"/>
              <a:buChar char="v"/>
            </a:pPr>
            <a:r>
              <a:rPr lang="en-US" sz="1300" dirty="0" smtClean="0">
                <a:solidFill>
                  <a:schemeClr val="bg1">
                    <a:lumMod val="65000"/>
                  </a:schemeClr>
                </a:solidFill>
              </a:rPr>
              <a:t>Interviews</a:t>
            </a:r>
          </a:p>
          <a:p>
            <a:pPr marL="285750" indent="-285750">
              <a:buFont typeface="Wingdings" charset="2"/>
              <a:buChar char="v"/>
            </a:pPr>
            <a:endParaRPr lang="en-US" sz="1300" dirty="0">
              <a:solidFill>
                <a:schemeClr val="bg1">
                  <a:lumMod val="65000"/>
                </a:schemeClr>
              </a:solidFill>
            </a:endParaRPr>
          </a:p>
        </p:txBody>
      </p:sp>
      <p:sp>
        <p:nvSpPr>
          <p:cNvPr id="7" name="TextBox 6"/>
          <p:cNvSpPr txBox="1"/>
          <p:nvPr/>
        </p:nvSpPr>
        <p:spPr>
          <a:xfrm>
            <a:off x="5007676" y="867714"/>
            <a:ext cx="2452745" cy="5293757"/>
          </a:xfrm>
          <a:prstGeom prst="rect">
            <a:avLst/>
          </a:prstGeom>
          <a:noFill/>
        </p:spPr>
        <p:txBody>
          <a:bodyPr wrap="square" rtlCol="0">
            <a:spAutoFit/>
          </a:bodyPr>
          <a:lstStyle/>
          <a:p>
            <a:pPr marL="285750" indent="-285750">
              <a:buFont typeface="Wingdings" charset="2"/>
              <a:buChar char="v"/>
            </a:pPr>
            <a:r>
              <a:rPr lang="en-US" sz="1300" dirty="0" err="1" smtClean="0">
                <a:solidFill>
                  <a:schemeClr val="bg1">
                    <a:lumMod val="65000"/>
                  </a:schemeClr>
                </a:solidFill>
              </a:rPr>
              <a:t>Eyetracking</a:t>
            </a:r>
            <a:endParaRPr lang="en-US" sz="1300" dirty="0" smtClean="0">
              <a:solidFill>
                <a:schemeClr val="bg1">
                  <a:lumMod val="65000"/>
                </a:schemeClr>
              </a:solidFill>
            </a:endParaRPr>
          </a:p>
          <a:p>
            <a:pPr marL="285750" indent="-285750">
              <a:buFont typeface="Wingdings" charset="2"/>
              <a:buChar char="v"/>
            </a:pPr>
            <a:endParaRPr lang="en-US" sz="1300" dirty="0" smtClean="0">
              <a:solidFill>
                <a:schemeClr val="bg1">
                  <a:lumMod val="65000"/>
                </a:schemeClr>
              </a:solidFill>
            </a:endParaRPr>
          </a:p>
          <a:p>
            <a:pPr marL="285750" indent="-285750">
              <a:buFont typeface="Wingdings" charset="2"/>
              <a:buChar char="v"/>
            </a:pPr>
            <a:r>
              <a:rPr lang="en-US" sz="1300" dirty="0" smtClean="0">
                <a:solidFill>
                  <a:schemeClr val="bg1">
                    <a:lumMod val="65000"/>
                  </a:schemeClr>
                </a:solidFill>
              </a:rPr>
              <a:t>Usability Benchmarking (in lab)</a:t>
            </a:r>
          </a:p>
          <a:p>
            <a:pPr marL="285750" indent="-285750">
              <a:buFont typeface="Wingdings" charset="2"/>
              <a:buChar char="v"/>
            </a:pPr>
            <a:endParaRPr lang="en-US" sz="1300" dirty="0">
              <a:solidFill>
                <a:schemeClr val="bg1">
                  <a:lumMod val="65000"/>
                </a:schemeClr>
              </a:solidFill>
            </a:endParaRPr>
          </a:p>
          <a:p>
            <a:pPr marL="285750" indent="-285750">
              <a:buFont typeface="Wingdings" charset="2"/>
              <a:buChar char="v"/>
            </a:pPr>
            <a:endParaRPr lang="en-US" sz="1300" dirty="0">
              <a:solidFill>
                <a:schemeClr val="bg1">
                  <a:lumMod val="65000"/>
                </a:schemeClr>
              </a:solidFill>
            </a:endParaRPr>
          </a:p>
          <a:p>
            <a:pPr marL="285750" indent="-285750">
              <a:buFont typeface="Wingdings" charset="2"/>
              <a:buChar char="v"/>
            </a:pPr>
            <a:endParaRPr lang="en-US" sz="1300" dirty="0" smtClean="0">
              <a:solidFill>
                <a:schemeClr val="bg1">
                  <a:lumMod val="65000"/>
                </a:schemeClr>
              </a:solidFill>
            </a:endParaRPr>
          </a:p>
          <a:p>
            <a:pPr marL="285750" indent="-285750">
              <a:buFont typeface="Wingdings" charset="2"/>
              <a:buChar char="v"/>
            </a:pPr>
            <a:r>
              <a:rPr lang="en-US" sz="1300" dirty="0" smtClean="0">
                <a:solidFill>
                  <a:schemeClr val="bg1">
                    <a:lumMod val="65000"/>
                  </a:schemeClr>
                </a:solidFill>
              </a:rPr>
              <a:t>Moderated Remote Usability Studies</a:t>
            </a:r>
          </a:p>
          <a:p>
            <a:pPr marL="285750" indent="-285750">
              <a:buFont typeface="Wingdings" charset="2"/>
              <a:buChar char="v"/>
            </a:pPr>
            <a:endParaRPr lang="en-US" sz="1300" dirty="0">
              <a:solidFill>
                <a:schemeClr val="bg1">
                  <a:lumMod val="65000"/>
                </a:schemeClr>
              </a:solidFill>
            </a:endParaRPr>
          </a:p>
          <a:p>
            <a:pPr marL="285750" indent="-285750">
              <a:buFont typeface="Wingdings" charset="2"/>
              <a:buChar char="v"/>
            </a:pPr>
            <a:r>
              <a:rPr lang="en-US" sz="1300" dirty="0" err="1" smtClean="0">
                <a:solidFill>
                  <a:schemeClr val="bg1">
                    <a:lumMod val="65000"/>
                  </a:schemeClr>
                </a:solidFill>
              </a:rPr>
              <a:t>Unmodertated</a:t>
            </a:r>
            <a:r>
              <a:rPr lang="en-US" sz="1300" dirty="0" smtClean="0">
                <a:solidFill>
                  <a:schemeClr val="bg1">
                    <a:lumMod val="65000"/>
                  </a:schemeClr>
                </a:solidFill>
              </a:rPr>
              <a:t> Remote Panel Studies</a:t>
            </a:r>
            <a:endParaRPr lang="en-US" sz="1300" dirty="0">
              <a:solidFill>
                <a:schemeClr val="bg1">
                  <a:lumMod val="65000"/>
                </a:schemeClr>
              </a:solidFill>
            </a:endParaRPr>
          </a:p>
          <a:p>
            <a:pPr marL="285750" indent="-285750">
              <a:buFont typeface="Wingdings" charset="2"/>
              <a:buChar char="v"/>
            </a:pPr>
            <a:endParaRPr lang="en-US" sz="1300" dirty="0" smtClean="0">
              <a:solidFill>
                <a:schemeClr val="bg1">
                  <a:lumMod val="65000"/>
                </a:schemeClr>
              </a:solidFill>
            </a:endParaRPr>
          </a:p>
          <a:p>
            <a:pPr marL="285750" indent="-285750">
              <a:buFont typeface="Wingdings" charset="2"/>
              <a:buChar char="v"/>
            </a:pPr>
            <a:endParaRPr lang="en-US" sz="1300" dirty="0" smtClean="0">
              <a:solidFill>
                <a:schemeClr val="bg1">
                  <a:lumMod val="65000"/>
                </a:schemeClr>
              </a:solidFill>
            </a:endParaRPr>
          </a:p>
          <a:p>
            <a:pPr marL="285750" indent="-285750">
              <a:buFont typeface="Wingdings" charset="2"/>
              <a:buChar char="v"/>
            </a:pPr>
            <a:endParaRPr lang="en-US" sz="1300" dirty="0" smtClean="0">
              <a:solidFill>
                <a:schemeClr val="bg1">
                  <a:lumMod val="65000"/>
                </a:schemeClr>
              </a:solidFill>
            </a:endParaRPr>
          </a:p>
          <a:p>
            <a:pPr marL="285750" indent="-285750">
              <a:buFont typeface="Wingdings" charset="2"/>
              <a:buChar char="v"/>
            </a:pPr>
            <a:endParaRPr lang="en-US" sz="1300" dirty="0" smtClean="0">
              <a:solidFill>
                <a:schemeClr val="bg1">
                  <a:lumMod val="65000"/>
                </a:schemeClr>
              </a:solidFill>
            </a:endParaRPr>
          </a:p>
          <a:p>
            <a:pPr marL="285750" indent="-285750">
              <a:buFont typeface="Wingdings" charset="2"/>
              <a:buChar char="v"/>
            </a:pPr>
            <a:endParaRPr lang="en-US" sz="1300" dirty="0">
              <a:solidFill>
                <a:schemeClr val="bg1">
                  <a:lumMod val="65000"/>
                </a:schemeClr>
              </a:solidFill>
            </a:endParaRPr>
          </a:p>
          <a:p>
            <a:pPr marL="285750" indent="-285750">
              <a:buFont typeface="Wingdings" charset="2"/>
              <a:buChar char="v"/>
            </a:pPr>
            <a:endParaRPr lang="en-US" sz="1300" dirty="0" smtClean="0">
              <a:solidFill>
                <a:schemeClr val="bg1">
                  <a:lumMod val="65000"/>
                </a:schemeClr>
              </a:solidFill>
            </a:endParaRPr>
          </a:p>
          <a:p>
            <a:pPr marL="285750" indent="-285750">
              <a:buFont typeface="Wingdings" charset="2"/>
              <a:buChar char="v"/>
            </a:pPr>
            <a:endParaRPr lang="en-US" sz="1300" dirty="0">
              <a:solidFill>
                <a:schemeClr val="bg1">
                  <a:lumMod val="65000"/>
                </a:schemeClr>
              </a:solidFill>
            </a:endParaRPr>
          </a:p>
          <a:p>
            <a:pPr marL="285750" indent="-285750">
              <a:buFont typeface="Wingdings" charset="2"/>
              <a:buChar char="v"/>
            </a:pPr>
            <a:endParaRPr lang="en-US" sz="1300" dirty="0">
              <a:solidFill>
                <a:schemeClr val="bg1">
                  <a:lumMod val="65000"/>
                </a:schemeClr>
              </a:solidFill>
            </a:endParaRPr>
          </a:p>
          <a:p>
            <a:pPr marL="285750" indent="-285750">
              <a:buFont typeface="Wingdings" charset="2"/>
              <a:buChar char="v"/>
            </a:pPr>
            <a:r>
              <a:rPr lang="en-US" sz="1300" dirty="0" smtClean="0">
                <a:solidFill>
                  <a:schemeClr val="bg1">
                    <a:lumMod val="65000"/>
                  </a:schemeClr>
                </a:solidFill>
              </a:rPr>
              <a:t>Concept Testing</a:t>
            </a:r>
          </a:p>
          <a:p>
            <a:pPr marL="285750" indent="-285750">
              <a:buFont typeface="Wingdings" charset="2"/>
              <a:buChar char="v"/>
            </a:pPr>
            <a:r>
              <a:rPr lang="en-US" sz="1300" dirty="0" smtClean="0">
                <a:solidFill>
                  <a:schemeClr val="bg1">
                    <a:lumMod val="65000"/>
                  </a:schemeClr>
                </a:solidFill>
              </a:rPr>
              <a:t>Diary/Camera Studies</a:t>
            </a:r>
          </a:p>
          <a:p>
            <a:pPr marL="285750" indent="-285750">
              <a:buFont typeface="Wingdings" charset="2"/>
              <a:buChar char="v"/>
            </a:pPr>
            <a:r>
              <a:rPr lang="en-US" sz="1300" dirty="0" smtClean="0">
                <a:solidFill>
                  <a:schemeClr val="bg1">
                    <a:lumMod val="65000"/>
                  </a:schemeClr>
                </a:solidFill>
              </a:rPr>
              <a:t>Customer Feedback</a:t>
            </a:r>
          </a:p>
          <a:p>
            <a:pPr marL="285750" indent="-285750">
              <a:buFont typeface="Wingdings" charset="2"/>
              <a:buChar char="v"/>
            </a:pPr>
            <a:r>
              <a:rPr lang="en-US" sz="1300" dirty="0" smtClean="0">
                <a:solidFill>
                  <a:schemeClr val="bg1">
                    <a:lumMod val="65000"/>
                  </a:schemeClr>
                </a:solidFill>
              </a:rPr>
              <a:t>Desirability Studies</a:t>
            </a:r>
          </a:p>
          <a:p>
            <a:pPr marL="285750" indent="-285750">
              <a:buFont typeface="Wingdings" charset="2"/>
              <a:buChar char="v"/>
            </a:pPr>
            <a:r>
              <a:rPr lang="en-US" sz="1300" dirty="0" smtClean="0">
                <a:solidFill>
                  <a:schemeClr val="bg1">
                    <a:lumMod val="65000"/>
                  </a:schemeClr>
                </a:solidFill>
              </a:rPr>
              <a:t>Card Sorting</a:t>
            </a:r>
            <a:endParaRPr lang="en-US" sz="1300" dirty="0">
              <a:solidFill>
                <a:schemeClr val="bg1">
                  <a:lumMod val="65000"/>
                </a:schemeClr>
              </a:solidFill>
            </a:endParaRPr>
          </a:p>
        </p:txBody>
      </p:sp>
      <p:sp>
        <p:nvSpPr>
          <p:cNvPr id="8" name="TextBox 7"/>
          <p:cNvSpPr txBox="1"/>
          <p:nvPr/>
        </p:nvSpPr>
        <p:spPr>
          <a:xfrm>
            <a:off x="7874589" y="792907"/>
            <a:ext cx="3334871" cy="5093702"/>
          </a:xfrm>
          <a:prstGeom prst="rect">
            <a:avLst/>
          </a:prstGeom>
          <a:noFill/>
        </p:spPr>
        <p:txBody>
          <a:bodyPr wrap="square" rtlCol="0">
            <a:spAutoFit/>
          </a:bodyPr>
          <a:lstStyle/>
          <a:p>
            <a:pPr marL="285750" indent="-285750">
              <a:buFont typeface="Wingdings" charset="2"/>
              <a:buChar char="v"/>
            </a:pPr>
            <a:r>
              <a:rPr lang="en-US" sz="1300" dirty="0" smtClean="0">
                <a:solidFill>
                  <a:schemeClr val="bg1">
                    <a:lumMod val="65000"/>
                  </a:schemeClr>
                </a:solidFill>
              </a:rPr>
              <a:t>Clickstream Analysis</a:t>
            </a:r>
          </a:p>
          <a:p>
            <a:pPr marL="285750" indent="-285750">
              <a:buFont typeface="Wingdings" charset="2"/>
              <a:buChar char="v"/>
            </a:pPr>
            <a:r>
              <a:rPr lang="en-US" sz="1300" dirty="0" smtClean="0">
                <a:solidFill>
                  <a:schemeClr val="bg1">
                    <a:lumMod val="65000"/>
                  </a:schemeClr>
                </a:solidFill>
              </a:rPr>
              <a:t>A/B Testing</a:t>
            </a:r>
          </a:p>
          <a:p>
            <a:pPr marL="285750" indent="-285750">
              <a:buFont typeface="Wingdings" charset="2"/>
              <a:buChar char="v"/>
            </a:pPr>
            <a:endParaRPr lang="en-US" sz="1300" dirty="0">
              <a:solidFill>
                <a:schemeClr val="bg1">
                  <a:lumMod val="65000"/>
                </a:schemeClr>
              </a:solidFill>
            </a:endParaRPr>
          </a:p>
          <a:p>
            <a:pPr marL="285750" indent="-285750">
              <a:buFont typeface="Wingdings" charset="2"/>
              <a:buChar char="v"/>
            </a:pPr>
            <a:endParaRPr lang="en-US" sz="1300" dirty="0" smtClean="0">
              <a:solidFill>
                <a:schemeClr val="bg1">
                  <a:lumMod val="65000"/>
                </a:schemeClr>
              </a:solidFill>
            </a:endParaRPr>
          </a:p>
          <a:p>
            <a:pPr marL="285750" indent="-285750">
              <a:buFont typeface="Wingdings" charset="2"/>
              <a:buChar char="v"/>
            </a:pPr>
            <a:endParaRPr lang="en-US" sz="1300" dirty="0">
              <a:solidFill>
                <a:schemeClr val="bg1">
                  <a:lumMod val="65000"/>
                </a:schemeClr>
              </a:solidFill>
            </a:endParaRPr>
          </a:p>
          <a:p>
            <a:pPr marL="285750" indent="-285750">
              <a:buFont typeface="Wingdings" charset="2"/>
              <a:buChar char="v"/>
            </a:pPr>
            <a:endParaRPr lang="en-US" sz="1300" dirty="0" smtClean="0">
              <a:solidFill>
                <a:schemeClr val="bg1">
                  <a:lumMod val="65000"/>
                </a:schemeClr>
              </a:solidFill>
            </a:endParaRPr>
          </a:p>
          <a:p>
            <a:pPr marL="285750" indent="-285750">
              <a:buFont typeface="Wingdings" charset="2"/>
              <a:buChar char="v"/>
            </a:pPr>
            <a:endParaRPr lang="en-US" sz="1300" dirty="0" smtClean="0">
              <a:solidFill>
                <a:schemeClr val="bg1">
                  <a:lumMod val="65000"/>
                </a:schemeClr>
              </a:solidFill>
            </a:endParaRPr>
          </a:p>
          <a:p>
            <a:pPr marL="285750" indent="-285750">
              <a:buFont typeface="Wingdings" charset="2"/>
              <a:buChar char="v"/>
            </a:pPr>
            <a:endParaRPr lang="en-US" sz="1300" dirty="0">
              <a:solidFill>
                <a:schemeClr val="bg1">
                  <a:lumMod val="65000"/>
                </a:schemeClr>
              </a:solidFill>
            </a:endParaRPr>
          </a:p>
          <a:p>
            <a:pPr marL="285750" indent="-285750">
              <a:buFont typeface="Wingdings" charset="2"/>
              <a:buChar char="v"/>
            </a:pPr>
            <a:endParaRPr lang="en-US" sz="1300" dirty="0" smtClean="0">
              <a:solidFill>
                <a:schemeClr val="bg1">
                  <a:lumMod val="65000"/>
                </a:schemeClr>
              </a:solidFill>
            </a:endParaRPr>
          </a:p>
          <a:p>
            <a:pPr marL="285750" indent="-285750">
              <a:buFont typeface="Wingdings" charset="2"/>
              <a:buChar char="v"/>
            </a:pPr>
            <a:endParaRPr lang="en-US" sz="1300" dirty="0">
              <a:solidFill>
                <a:schemeClr val="bg1">
                  <a:lumMod val="65000"/>
                </a:schemeClr>
              </a:solidFill>
            </a:endParaRPr>
          </a:p>
          <a:p>
            <a:pPr marL="285750" indent="-285750">
              <a:buFont typeface="Wingdings" charset="2"/>
              <a:buChar char="v"/>
            </a:pPr>
            <a:r>
              <a:rPr lang="en-US" sz="1300" dirty="0" smtClean="0">
                <a:solidFill>
                  <a:schemeClr val="bg1">
                    <a:lumMod val="65000"/>
                  </a:schemeClr>
                </a:solidFill>
              </a:rPr>
              <a:t>Unmoderated UX Studies</a:t>
            </a:r>
          </a:p>
          <a:p>
            <a:pPr marL="285750" indent="-285750">
              <a:buFont typeface="Wingdings" charset="2"/>
              <a:buChar char="v"/>
            </a:pPr>
            <a:r>
              <a:rPr lang="en-US" sz="1300" dirty="0" smtClean="0">
                <a:solidFill>
                  <a:schemeClr val="bg1">
                    <a:lumMod val="65000"/>
                  </a:schemeClr>
                </a:solidFill>
              </a:rPr>
              <a:t>True Intent Studies</a:t>
            </a:r>
          </a:p>
          <a:p>
            <a:pPr marL="285750" indent="-285750">
              <a:buFont typeface="Wingdings" charset="2"/>
              <a:buChar char="v"/>
            </a:pPr>
            <a:endParaRPr lang="en-US" sz="1300" dirty="0">
              <a:solidFill>
                <a:schemeClr val="bg1">
                  <a:lumMod val="65000"/>
                </a:schemeClr>
              </a:solidFill>
            </a:endParaRPr>
          </a:p>
          <a:p>
            <a:pPr marL="285750" indent="-285750">
              <a:buFont typeface="Wingdings" charset="2"/>
              <a:buChar char="v"/>
            </a:pPr>
            <a:endParaRPr lang="en-US" sz="1300" dirty="0" smtClean="0">
              <a:solidFill>
                <a:schemeClr val="bg1">
                  <a:lumMod val="65000"/>
                </a:schemeClr>
              </a:solidFill>
            </a:endParaRPr>
          </a:p>
          <a:p>
            <a:pPr marL="285750" indent="-285750">
              <a:buFont typeface="Wingdings" charset="2"/>
              <a:buChar char="v"/>
            </a:pPr>
            <a:endParaRPr lang="en-US" sz="1300" dirty="0">
              <a:solidFill>
                <a:schemeClr val="bg1">
                  <a:lumMod val="65000"/>
                </a:schemeClr>
              </a:solidFill>
            </a:endParaRPr>
          </a:p>
          <a:p>
            <a:pPr marL="285750" indent="-285750">
              <a:buFont typeface="Wingdings" charset="2"/>
              <a:buChar char="v"/>
            </a:pPr>
            <a:endParaRPr lang="en-US" sz="1300" dirty="0" smtClean="0">
              <a:solidFill>
                <a:schemeClr val="bg1">
                  <a:lumMod val="65000"/>
                </a:schemeClr>
              </a:solidFill>
            </a:endParaRPr>
          </a:p>
          <a:p>
            <a:pPr marL="285750" indent="-285750">
              <a:buFont typeface="Wingdings" charset="2"/>
              <a:buChar char="v"/>
            </a:pPr>
            <a:endParaRPr lang="en-US" sz="1300" dirty="0">
              <a:solidFill>
                <a:schemeClr val="bg1">
                  <a:lumMod val="65000"/>
                </a:schemeClr>
              </a:solidFill>
            </a:endParaRPr>
          </a:p>
          <a:p>
            <a:pPr marL="285750" indent="-285750">
              <a:buFont typeface="Wingdings" charset="2"/>
              <a:buChar char="v"/>
            </a:pPr>
            <a:endParaRPr lang="en-US" sz="1300" dirty="0">
              <a:solidFill>
                <a:schemeClr val="bg1">
                  <a:lumMod val="65000"/>
                </a:schemeClr>
              </a:solidFill>
            </a:endParaRPr>
          </a:p>
          <a:p>
            <a:pPr marL="285750" indent="-285750">
              <a:buFont typeface="Wingdings" charset="2"/>
              <a:buChar char="v"/>
            </a:pPr>
            <a:endParaRPr lang="en-US" sz="1300" dirty="0" smtClean="0">
              <a:solidFill>
                <a:schemeClr val="bg1">
                  <a:lumMod val="65000"/>
                </a:schemeClr>
              </a:solidFill>
            </a:endParaRPr>
          </a:p>
          <a:p>
            <a:pPr marL="285750" indent="-285750">
              <a:buFont typeface="Wingdings" charset="2"/>
              <a:buChar char="v"/>
            </a:pPr>
            <a:endParaRPr lang="en-US" sz="1300" dirty="0" smtClean="0">
              <a:solidFill>
                <a:schemeClr val="bg1">
                  <a:lumMod val="65000"/>
                </a:schemeClr>
              </a:solidFill>
            </a:endParaRPr>
          </a:p>
          <a:p>
            <a:pPr marL="285750" indent="-285750">
              <a:buFont typeface="Wingdings" charset="2"/>
              <a:buChar char="v"/>
            </a:pPr>
            <a:endParaRPr lang="en-US" sz="1300" dirty="0">
              <a:solidFill>
                <a:schemeClr val="bg1">
                  <a:lumMod val="65000"/>
                </a:schemeClr>
              </a:solidFill>
            </a:endParaRPr>
          </a:p>
          <a:p>
            <a:pPr marL="285750" indent="-285750">
              <a:buFont typeface="Wingdings" charset="2"/>
              <a:buChar char="v"/>
            </a:pPr>
            <a:endParaRPr lang="en-US" sz="1300" dirty="0">
              <a:solidFill>
                <a:schemeClr val="bg1">
                  <a:lumMod val="65000"/>
                </a:schemeClr>
              </a:solidFill>
            </a:endParaRPr>
          </a:p>
          <a:p>
            <a:pPr marL="285750" indent="-285750">
              <a:buFont typeface="Wingdings" charset="2"/>
              <a:buChar char="v"/>
            </a:pPr>
            <a:endParaRPr lang="en-US" sz="1300" dirty="0" smtClean="0">
              <a:solidFill>
                <a:schemeClr val="bg1">
                  <a:lumMod val="65000"/>
                </a:schemeClr>
              </a:solidFill>
            </a:endParaRPr>
          </a:p>
          <a:p>
            <a:pPr marL="285750" indent="-285750">
              <a:buFont typeface="Wingdings" charset="2"/>
              <a:buChar char="v"/>
            </a:pPr>
            <a:r>
              <a:rPr lang="en-US" sz="1300" dirty="0" smtClean="0">
                <a:solidFill>
                  <a:schemeClr val="bg1">
                    <a:lumMod val="65000"/>
                  </a:schemeClr>
                </a:solidFill>
              </a:rPr>
              <a:t>Intercept Surveys</a:t>
            </a:r>
          </a:p>
          <a:p>
            <a:pPr marL="285750" indent="-285750">
              <a:buFont typeface="Wingdings" charset="2"/>
              <a:buChar char="v"/>
            </a:pPr>
            <a:r>
              <a:rPr lang="en-US" sz="1300" dirty="0" smtClean="0">
                <a:solidFill>
                  <a:schemeClr val="bg1">
                    <a:lumMod val="65000"/>
                  </a:schemeClr>
                </a:solidFill>
              </a:rPr>
              <a:t>Email Surveys</a:t>
            </a:r>
            <a:endParaRPr lang="en-US" sz="1300" dirty="0">
              <a:solidFill>
                <a:schemeClr val="bg1">
                  <a:lumMod val="65000"/>
                </a:schemeClr>
              </a:solidFill>
            </a:endParaRPr>
          </a:p>
        </p:txBody>
      </p:sp>
      <p:cxnSp>
        <p:nvCxnSpPr>
          <p:cNvPr id="3" name="Straight Arrow Connector 2"/>
          <p:cNvCxnSpPr/>
          <p:nvPr/>
        </p:nvCxnSpPr>
        <p:spPr>
          <a:xfrm>
            <a:off x="2377431" y="3239731"/>
            <a:ext cx="7949902" cy="0"/>
          </a:xfrm>
          <a:prstGeom prst="straightConnector1">
            <a:avLst/>
          </a:prstGeom>
          <a:ln w="9525">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a:stCxn id="27" idx="2"/>
          </p:cNvCxnSpPr>
          <p:nvPr/>
        </p:nvCxnSpPr>
        <p:spPr>
          <a:xfrm>
            <a:off x="6078063" y="506251"/>
            <a:ext cx="0" cy="5655220"/>
          </a:xfrm>
          <a:prstGeom prst="straightConnector1">
            <a:avLst/>
          </a:prstGeom>
          <a:ln w="9525">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5432604" y="129733"/>
            <a:ext cx="1290917" cy="376518"/>
          </a:xfrm>
          <a:prstGeom prst="rect">
            <a:avLst/>
          </a:prstGeom>
          <a:noFill/>
        </p:spPr>
        <p:txBody>
          <a:bodyPr wrap="square" rtlCol="0">
            <a:spAutoFit/>
          </a:bodyPr>
          <a:lstStyle/>
          <a:p>
            <a:pPr algn="ctr"/>
            <a:r>
              <a:rPr lang="en-US" b="1" dirty="0" smtClean="0"/>
              <a:t>Behavioral</a:t>
            </a:r>
            <a:endParaRPr lang="en-US" b="1" dirty="0"/>
          </a:p>
        </p:txBody>
      </p:sp>
      <p:sp>
        <p:nvSpPr>
          <p:cNvPr id="28" name="TextBox 27"/>
          <p:cNvSpPr txBox="1"/>
          <p:nvPr/>
        </p:nvSpPr>
        <p:spPr>
          <a:xfrm>
            <a:off x="5432604" y="6328215"/>
            <a:ext cx="1290917" cy="376518"/>
          </a:xfrm>
          <a:prstGeom prst="rect">
            <a:avLst/>
          </a:prstGeom>
          <a:noFill/>
        </p:spPr>
        <p:txBody>
          <a:bodyPr wrap="square" rtlCol="0">
            <a:spAutoFit/>
          </a:bodyPr>
          <a:lstStyle/>
          <a:p>
            <a:pPr algn="ctr"/>
            <a:r>
              <a:rPr lang="en-US" b="1" dirty="0" smtClean="0"/>
              <a:t>Attitudinal</a:t>
            </a:r>
            <a:endParaRPr lang="en-US" b="1" dirty="0"/>
          </a:p>
        </p:txBody>
      </p:sp>
      <p:sp>
        <p:nvSpPr>
          <p:cNvPr id="31" name="TextBox 30"/>
          <p:cNvSpPr txBox="1"/>
          <p:nvPr/>
        </p:nvSpPr>
        <p:spPr>
          <a:xfrm>
            <a:off x="1097272" y="3038047"/>
            <a:ext cx="1290917" cy="376518"/>
          </a:xfrm>
          <a:prstGeom prst="rect">
            <a:avLst/>
          </a:prstGeom>
          <a:noFill/>
        </p:spPr>
        <p:txBody>
          <a:bodyPr wrap="square" rtlCol="0">
            <a:spAutoFit/>
          </a:bodyPr>
          <a:lstStyle/>
          <a:p>
            <a:pPr algn="ctr"/>
            <a:r>
              <a:rPr lang="en-US" b="1" dirty="0" smtClean="0"/>
              <a:t>Qualitative</a:t>
            </a:r>
            <a:endParaRPr lang="en-US" b="1" dirty="0"/>
          </a:p>
        </p:txBody>
      </p:sp>
      <p:sp>
        <p:nvSpPr>
          <p:cNvPr id="32" name="TextBox 31"/>
          <p:cNvSpPr txBox="1"/>
          <p:nvPr/>
        </p:nvSpPr>
        <p:spPr>
          <a:xfrm>
            <a:off x="10327333" y="3016532"/>
            <a:ext cx="1441524" cy="369332"/>
          </a:xfrm>
          <a:prstGeom prst="rect">
            <a:avLst/>
          </a:prstGeom>
          <a:noFill/>
        </p:spPr>
        <p:txBody>
          <a:bodyPr wrap="square" rtlCol="0">
            <a:spAutoFit/>
          </a:bodyPr>
          <a:lstStyle/>
          <a:p>
            <a:pPr algn="ctr"/>
            <a:r>
              <a:rPr lang="en-US" b="1" dirty="0" smtClean="0"/>
              <a:t>Quantitative</a:t>
            </a:r>
            <a:endParaRPr lang="en-US" b="1" dirty="0"/>
          </a:p>
        </p:txBody>
      </p:sp>
      <p:sp>
        <p:nvSpPr>
          <p:cNvPr id="2" name="TextBox 1"/>
          <p:cNvSpPr txBox="1"/>
          <p:nvPr/>
        </p:nvSpPr>
        <p:spPr>
          <a:xfrm>
            <a:off x="7836930" y="1204856"/>
            <a:ext cx="2805620" cy="369332"/>
          </a:xfrm>
          <a:prstGeom prst="rect">
            <a:avLst/>
          </a:prstGeom>
          <a:noFill/>
        </p:spPr>
        <p:txBody>
          <a:bodyPr wrap="square" rtlCol="0">
            <a:spAutoFit/>
          </a:bodyPr>
          <a:lstStyle/>
          <a:p>
            <a:pPr marL="285750" indent="-285750">
              <a:buFont typeface="Wingdings" charset="2"/>
              <a:buChar char="v"/>
            </a:pPr>
            <a:r>
              <a:rPr lang="en-US" dirty="0" smtClean="0">
                <a:solidFill>
                  <a:srgbClr val="0070C0"/>
                </a:solidFill>
              </a:rPr>
              <a:t>Literature Review</a:t>
            </a:r>
          </a:p>
        </p:txBody>
      </p:sp>
      <p:sp>
        <p:nvSpPr>
          <p:cNvPr id="12" name="TextBox 11"/>
          <p:cNvSpPr txBox="1"/>
          <p:nvPr/>
        </p:nvSpPr>
        <p:spPr>
          <a:xfrm>
            <a:off x="5004979" y="1802462"/>
            <a:ext cx="4381445" cy="369332"/>
          </a:xfrm>
          <a:prstGeom prst="rect">
            <a:avLst/>
          </a:prstGeom>
          <a:noFill/>
        </p:spPr>
        <p:txBody>
          <a:bodyPr wrap="square" rtlCol="0">
            <a:spAutoFit/>
          </a:bodyPr>
          <a:lstStyle/>
          <a:p>
            <a:pPr marL="285750" indent="-285750">
              <a:buFont typeface="Wingdings" charset="2"/>
              <a:buChar char="v"/>
            </a:pPr>
            <a:r>
              <a:rPr lang="en-US" dirty="0" smtClean="0">
                <a:solidFill>
                  <a:srgbClr val="0070C0"/>
                </a:solidFill>
              </a:rPr>
              <a:t>Heuristics (</a:t>
            </a:r>
            <a:r>
              <a:rPr lang="en-US" dirty="0">
                <a:solidFill>
                  <a:srgbClr val="0070C0"/>
                </a:solidFill>
              </a:rPr>
              <a:t>and </a:t>
            </a:r>
            <a:r>
              <a:rPr lang="en-US" dirty="0" smtClean="0">
                <a:solidFill>
                  <a:srgbClr val="0070C0"/>
                </a:solidFill>
              </a:rPr>
              <a:t>Biases) Evaluation</a:t>
            </a:r>
          </a:p>
        </p:txBody>
      </p:sp>
      <p:sp>
        <p:nvSpPr>
          <p:cNvPr id="13" name="TextBox 12"/>
          <p:cNvSpPr txBox="1"/>
          <p:nvPr/>
        </p:nvSpPr>
        <p:spPr>
          <a:xfrm>
            <a:off x="5004980" y="3679455"/>
            <a:ext cx="2170371" cy="923330"/>
          </a:xfrm>
          <a:prstGeom prst="rect">
            <a:avLst/>
          </a:prstGeom>
          <a:noFill/>
        </p:spPr>
        <p:txBody>
          <a:bodyPr wrap="square" rtlCol="0">
            <a:spAutoFit/>
          </a:bodyPr>
          <a:lstStyle/>
          <a:p>
            <a:pPr marL="285750" indent="-285750">
              <a:buFont typeface="Wingdings" charset="2"/>
              <a:buChar char="v"/>
            </a:pPr>
            <a:r>
              <a:rPr lang="en-US" dirty="0" smtClean="0">
                <a:solidFill>
                  <a:srgbClr val="0070C0"/>
                </a:solidFill>
              </a:rPr>
              <a:t>Applying Behavioral Change Theories</a:t>
            </a:r>
          </a:p>
        </p:txBody>
      </p:sp>
      <p:sp>
        <p:nvSpPr>
          <p:cNvPr id="14" name="Title 1"/>
          <p:cNvSpPr txBox="1">
            <a:spLocks/>
          </p:cNvSpPr>
          <p:nvPr/>
        </p:nvSpPr>
        <p:spPr>
          <a:xfrm>
            <a:off x="1042056" y="108437"/>
            <a:ext cx="3611487" cy="1485900"/>
          </a:xfrm>
          <a:prstGeom prst="rect">
            <a:avLst/>
          </a:prstGeom>
        </p:spPr>
        <p:txBody>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en-US" dirty="0" smtClean="0"/>
              <a:t>The Behavioral Toolkit</a:t>
            </a:r>
            <a:endParaRPr lang="en-US" dirty="0"/>
          </a:p>
        </p:txBody>
      </p:sp>
    </p:spTree>
    <p:extLst>
      <p:ext uri="{BB962C8B-B14F-4D97-AF65-F5344CB8AC3E}">
        <p14:creationId xmlns:p14="http://schemas.microsoft.com/office/powerpoint/2010/main" val="147284291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 the horizon…</a:t>
            </a:r>
            <a:endParaRPr lang="en-US" dirty="0"/>
          </a:p>
        </p:txBody>
      </p:sp>
      <p:sp>
        <p:nvSpPr>
          <p:cNvPr id="3" name="Content Placeholder 2"/>
          <p:cNvSpPr>
            <a:spLocks noGrp="1"/>
          </p:cNvSpPr>
          <p:nvPr>
            <p:ph idx="1"/>
          </p:nvPr>
        </p:nvSpPr>
        <p:spPr/>
        <p:txBody>
          <a:bodyPr>
            <a:normAutofit lnSpcReduction="10000"/>
          </a:bodyPr>
          <a:lstStyle/>
          <a:p>
            <a:r>
              <a:rPr lang="en-US" dirty="0" smtClean="0"/>
              <a:t>Continue to improve and expand behavioral toolkit</a:t>
            </a:r>
          </a:p>
          <a:p>
            <a:r>
              <a:rPr lang="en-US" dirty="0" smtClean="0"/>
              <a:t>Media Cloud</a:t>
            </a:r>
          </a:p>
          <a:p>
            <a:r>
              <a:rPr lang="en-US" dirty="0" smtClean="0"/>
              <a:t>Python API</a:t>
            </a:r>
          </a:p>
          <a:p>
            <a:pPr lvl="1"/>
            <a:r>
              <a:rPr lang="en-US" dirty="0" smtClean="0"/>
              <a:t>Statistical Analyses</a:t>
            </a:r>
          </a:p>
          <a:p>
            <a:pPr lvl="2"/>
            <a:r>
              <a:rPr lang="en-US" dirty="0" smtClean="0"/>
              <a:t>Machine Learning (cluster analysis, etc.)</a:t>
            </a:r>
          </a:p>
          <a:p>
            <a:pPr lvl="2"/>
            <a:r>
              <a:rPr lang="en-US" dirty="0" smtClean="0"/>
              <a:t>Deep learning (tensor flow, etc.)</a:t>
            </a:r>
          </a:p>
          <a:p>
            <a:pPr lvl="1"/>
            <a:r>
              <a:rPr lang="en-US" dirty="0" smtClean="0"/>
              <a:t>New Data Sources</a:t>
            </a:r>
          </a:p>
          <a:p>
            <a:pPr lvl="2"/>
            <a:r>
              <a:rPr lang="en-US" dirty="0" smtClean="0"/>
              <a:t>Reddit</a:t>
            </a:r>
          </a:p>
          <a:p>
            <a:pPr lvl="2"/>
            <a:r>
              <a:rPr lang="en-US" dirty="0" smtClean="0"/>
              <a:t>Somerville Happiness Index</a:t>
            </a:r>
          </a:p>
          <a:p>
            <a:pPr lvl="2"/>
            <a:r>
              <a:rPr lang="en-US" dirty="0" smtClean="0"/>
              <a:t>GIS data of audio pollution</a:t>
            </a:r>
          </a:p>
          <a:p>
            <a:endParaRPr lang="en-US" dirty="0"/>
          </a:p>
        </p:txBody>
      </p:sp>
    </p:spTree>
    <p:extLst>
      <p:ext uri="{BB962C8B-B14F-4D97-AF65-F5344CB8AC3E}">
        <p14:creationId xmlns:p14="http://schemas.microsoft.com/office/powerpoint/2010/main" val="13942593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Thank you!</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85424715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5483" y="646771"/>
            <a:ext cx="10526751" cy="7017306"/>
          </a:xfrm>
          <a:prstGeom prst="rect">
            <a:avLst/>
          </a:prstGeom>
          <a:noFill/>
        </p:spPr>
        <p:txBody>
          <a:bodyPr wrap="square" rtlCol="0">
            <a:spAutoFit/>
          </a:bodyPr>
          <a:lstStyle/>
          <a:p>
            <a:r>
              <a:rPr lang="en-US" b="1" u="sng" dirty="0" smtClean="0"/>
              <a:t>References</a:t>
            </a:r>
            <a:endParaRPr lang="en-US" dirty="0"/>
          </a:p>
          <a:p>
            <a:r>
              <a:rPr lang="en-US" dirty="0" smtClean="0">
                <a:hlinkClick r:id="rId2"/>
              </a:rPr>
              <a:t>Nielsen</a:t>
            </a:r>
            <a:endParaRPr lang="en-US" dirty="0" smtClean="0"/>
          </a:p>
          <a:p>
            <a:r>
              <a:rPr lang="en-US" dirty="0">
                <a:hlinkClick r:id="rId3"/>
              </a:rPr>
              <a:t>Wikipedia</a:t>
            </a:r>
            <a:endParaRPr lang="en-US" dirty="0"/>
          </a:p>
          <a:p>
            <a:r>
              <a:rPr lang="en-US" dirty="0">
                <a:latin typeface="Fidelity Sans"/>
                <a:cs typeface="Fidelity Sans"/>
                <a:hlinkClick r:id="rId4"/>
              </a:rPr>
              <a:t>Theory of Self-Determination</a:t>
            </a:r>
            <a:endParaRPr lang="en-US" dirty="0">
              <a:latin typeface="Fidelity Sans"/>
              <a:cs typeface="Fidelity Sans"/>
            </a:endParaRPr>
          </a:p>
          <a:p>
            <a:r>
              <a:rPr lang="en-US" dirty="0">
                <a:latin typeface="Fidelity Sans"/>
                <a:cs typeface="Fidelity Sans"/>
                <a:hlinkClick r:id="rId5"/>
              </a:rPr>
              <a:t>More on Theory of </a:t>
            </a:r>
            <a:r>
              <a:rPr lang="en-US" dirty="0" smtClean="0">
                <a:latin typeface="Fidelity Sans"/>
                <a:cs typeface="Fidelity Sans"/>
                <a:hlinkClick r:id="rId5"/>
              </a:rPr>
              <a:t>Self-Determination</a:t>
            </a:r>
            <a:endParaRPr lang="en-US" dirty="0" smtClean="0"/>
          </a:p>
          <a:p>
            <a:r>
              <a:rPr lang="en-US" dirty="0" err="1" smtClean="0"/>
              <a:t>Madpow</a:t>
            </a:r>
            <a:endParaRPr lang="en-US" dirty="0" smtClean="0"/>
          </a:p>
          <a:p>
            <a:r>
              <a:rPr lang="en-US" dirty="0" smtClean="0"/>
              <a:t>Noun project</a:t>
            </a:r>
          </a:p>
          <a:p>
            <a:pPr marL="742950" lvl="1" indent="-285750">
              <a:buFont typeface="Arial" charset="0"/>
              <a:buChar char="•"/>
            </a:pPr>
            <a:r>
              <a:rPr lang="en-US" dirty="0" smtClean="0"/>
              <a:t>Made</a:t>
            </a:r>
          </a:p>
          <a:p>
            <a:pPr marL="742950" lvl="1" indent="-285750">
              <a:buFont typeface="Arial" charset="0"/>
              <a:buChar char="•"/>
            </a:pPr>
            <a:r>
              <a:rPr lang="en-US" dirty="0" err="1" smtClean="0"/>
              <a:t>Arjuazka</a:t>
            </a:r>
            <a:endParaRPr lang="en-US" dirty="0" smtClean="0"/>
          </a:p>
          <a:p>
            <a:pPr marL="742950" lvl="1" indent="-285750">
              <a:buFont typeface="Arial" charset="0"/>
              <a:buChar char="•"/>
            </a:pPr>
            <a:r>
              <a:rPr lang="en-US" dirty="0" smtClean="0"/>
              <a:t>Green Store</a:t>
            </a:r>
          </a:p>
          <a:p>
            <a:pPr marL="742950" lvl="1" indent="-285750">
              <a:buFont typeface="Arial" charset="0"/>
              <a:buChar char="•"/>
            </a:pPr>
            <a:r>
              <a:rPr lang="en-US" dirty="0" err="1"/>
              <a:t>Souvik</a:t>
            </a:r>
            <a:r>
              <a:rPr lang="en-US" dirty="0"/>
              <a:t> </a:t>
            </a:r>
            <a:r>
              <a:rPr lang="en-US" dirty="0" err="1" smtClean="0"/>
              <a:t>Bhattacharjee</a:t>
            </a:r>
            <a:endParaRPr lang="en-US" dirty="0" smtClean="0"/>
          </a:p>
          <a:p>
            <a:pPr marL="742950" lvl="1" indent="-285750">
              <a:buFont typeface="Arial" charset="0"/>
              <a:buChar char="•"/>
            </a:pPr>
            <a:r>
              <a:rPr lang="en-US" dirty="0" err="1" smtClean="0"/>
              <a:t>Numero</a:t>
            </a:r>
            <a:r>
              <a:rPr lang="en-US" dirty="0" smtClean="0"/>
              <a:t> Uno</a:t>
            </a:r>
          </a:p>
          <a:p>
            <a:pPr marL="742950" lvl="1" indent="-285750">
              <a:buFont typeface="Arial" charset="0"/>
              <a:buChar char="•"/>
            </a:pPr>
            <a:r>
              <a:rPr lang="en-US" dirty="0" err="1"/>
              <a:t>Delwar</a:t>
            </a:r>
            <a:r>
              <a:rPr lang="en-US" dirty="0"/>
              <a:t> </a:t>
            </a:r>
            <a:r>
              <a:rPr lang="en-US" dirty="0" smtClean="0"/>
              <a:t>Hossain</a:t>
            </a:r>
          </a:p>
          <a:p>
            <a:pPr marL="742950" lvl="1" indent="-285750">
              <a:buFont typeface="Arial" charset="0"/>
              <a:buChar char="•"/>
            </a:pPr>
            <a:r>
              <a:rPr lang="en-US" dirty="0" smtClean="0"/>
              <a:t>Shashank Singh</a:t>
            </a:r>
          </a:p>
          <a:p>
            <a:pPr marL="742950" lvl="1" indent="-285750">
              <a:buFont typeface="Arial" charset="0"/>
              <a:buChar char="•"/>
            </a:pPr>
            <a:r>
              <a:rPr lang="en-US" dirty="0"/>
              <a:t>Linseed </a:t>
            </a:r>
            <a:r>
              <a:rPr lang="en-US" dirty="0" smtClean="0"/>
              <a:t>Studio</a:t>
            </a:r>
          </a:p>
          <a:p>
            <a:pPr marL="742950" lvl="1" indent="-285750">
              <a:buFont typeface="Arial" charset="0"/>
              <a:buChar char="•"/>
            </a:pPr>
            <a:r>
              <a:rPr lang="en-US" dirty="0"/>
              <a:t>Gustav </a:t>
            </a:r>
            <a:r>
              <a:rPr lang="en-US" dirty="0" err="1" smtClean="0"/>
              <a:t>Salomonsson</a:t>
            </a:r>
            <a:endParaRPr lang="en-US" dirty="0" smtClean="0"/>
          </a:p>
          <a:p>
            <a:pPr marL="742950" lvl="1" indent="-285750">
              <a:buFont typeface="Arial" charset="0"/>
              <a:buChar char="•"/>
            </a:pPr>
            <a:r>
              <a:rPr lang="en-US" dirty="0" smtClean="0"/>
              <a:t>Sara </a:t>
            </a:r>
            <a:r>
              <a:rPr lang="en-US" dirty="0"/>
              <a:t>G</a:t>
            </a:r>
            <a:r>
              <a:rPr lang="en-US" dirty="0" smtClean="0"/>
              <a:t>iacomini</a:t>
            </a:r>
          </a:p>
          <a:p>
            <a:pPr marL="742950" lvl="1" indent="-285750">
              <a:buFont typeface="Arial" charset="0"/>
              <a:buChar char="•"/>
            </a:pPr>
            <a:r>
              <a:rPr lang="en-US" dirty="0" err="1" smtClean="0"/>
              <a:t>Ananth</a:t>
            </a:r>
            <a:endParaRPr lang="en-US" dirty="0" smtClean="0"/>
          </a:p>
          <a:p>
            <a:pPr marL="742950" lvl="1" indent="-285750">
              <a:buFont typeface="Arial" charset="0"/>
              <a:buChar char="•"/>
            </a:pPr>
            <a:r>
              <a:rPr lang="en-US" dirty="0" err="1"/>
              <a:t>Andrejs</a:t>
            </a:r>
            <a:r>
              <a:rPr lang="en-US" dirty="0"/>
              <a:t> </a:t>
            </a:r>
            <a:r>
              <a:rPr lang="en-US" dirty="0" err="1" smtClean="0"/>
              <a:t>Kirma</a:t>
            </a:r>
            <a:endParaRPr lang="en-US" dirty="0" smtClean="0"/>
          </a:p>
          <a:p>
            <a:pPr marL="742950" lvl="1" indent="-285750">
              <a:buFont typeface="Arial" charset="0"/>
              <a:buChar char="•"/>
            </a:pPr>
            <a:r>
              <a:rPr lang="en-US" dirty="0" smtClean="0"/>
              <a:t>Bezier </a:t>
            </a:r>
            <a:r>
              <a:rPr lang="en-US" dirty="0"/>
              <a:t>M</a:t>
            </a:r>
            <a:r>
              <a:rPr lang="en-US" dirty="0" smtClean="0"/>
              <a:t>aster</a:t>
            </a:r>
          </a:p>
          <a:p>
            <a:pPr marL="742950" lvl="1" indent="-285750">
              <a:buFont typeface="Arial" charset="0"/>
              <a:buChar char="•"/>
            </a:pPr>
            <a:r>
              <a:rPr lang="en-US" dirty="0" err="1"/>
              <a:t>ArtWorkLeaf</a:t>
            </a:r>
            <a:endParaRPr lang="en-US" dirty="0" smtClean="0"/>
          </a:p>
          <a:p>
            <a:endParaRPr lang="en-US" dirty="0">
              <a:latin typeface="Fidelity Sans"/>
              <a:cs typeface="Fidelity Sans"/>
            </a:endParaRPr>
          </a:p>
          <a:p>
            <a:endParaRPr lang="en-US" dirty="0" smtClean="0"/>
          </a:p>
          <a:p>
            <a:endParaRPr lang="en-US" dirty="0" smtClean="0"/>
          </a:p>
          <a:p>
            <a:endParaRPr lang="en-US" dirty="0"/>
          </a:p>
        </p:txBody>
      </p:sp>
    </p:spTree>
    <p:extLst>
      <p:ext uri="{BB962C8B-B14F-4D97-AF65-F5344CB8AC3E}">
        <p14:creationId xmlns:p14="http://schemas.microsoft.com/office/powerpoint/2010/main" val="152473823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92815" y="1867988"/>
            <a:ext cx="1914861" cy="4293483"/>
          </a:xfrm>
          <a:prstGeom prst="rect">
            <a:avLst/>
          </a:prstGeom>
          <a:noFill/>
        </p:spPr>
        <p:txBody>
          <a:bodyPr wrap="square" rtlCol="0">
            <a:spAutoFit/>
          </a:bodyPr>
          <a:lstStyle/>
          <a:p>
            <a:pPr marL="285750" indent="-285750">
              <a:buFont typeface="Wingdings" charset="2"/>
              <a:buChar char="v"/>
            </a:pPr>
            <a:r>
              <a:rPr lang="en-US" sz="1300" dirty="0" smtClean="0">
                <a:solidFill>
                  <a:schemeClr val="bg1">
                    <a:lumMod val="65000"/>
                  </a:schemeClr>
                </a:solidFill>
              </a:rPr>
              <a:t>Usability Lab </a:t>
            </a:r>
            <a:r>
              <a:rPr lang="en-US" sz="1300" dirty="0">
                <a:solidFill>
                  <a:schemeClr val="bg1">
                    <a:lumMod val="65000"/>
                  </a:schemeClr>
                </a:solidFill>
              </a:rPr>
              <a:t>S</a:t>
            </a:r>
            <a:r>
              <a:rPr lang="en-US" sz="1300" dirty="0" smtClean="0">
                <a:solidFill>
                  <a:schemeClr val="bg1">
                    <a:lumMod val="65000"/>
                  </a:schemeClr>
                </a:solidFill>
              </a:rPr>
              <a:t>tudies</a:t>
            </a:r>
          </a:p>
          <a:p>
            <a:pPr marL="285750" indent="-285750">
              <a:buFont typeface="Wingdings" charset="2"/>
              <a:buChar char="v"/>
            </a:pPr>
            <a:endParaRPr lang="en-US" sz="1300" dirty="0">
              <a:solidFill>
                <a:schemeClr val="bg1">
                  <a:lumMod val="65000"/>
                </a:schemeClr>
              </a:solidFill>
            </a:endParaRPr>
          </a:p>
          <a:p>
            <a:pPr marL="285750" indent="-285750">
              <a:buFont typeface="Wingdings" charset="2"/>
              <a:buChar char="v"/>
            </a:pPr>
            <a:endParaRPr lang="en-US" sz="1300" dirty="0">
              <a:solidFill>
                <a:schemeClr val="bg1">
                  <a:lumMod val="65000"/>
                </a:schemeClr>
              </a:solidFill>
            </a:endParaRPr>
          </a:p>
          <a:p>
            <a:pPr marL="285750" indent="-285750">
              <a:buFont typeface="Wingdings" charset="2"/>
              <a:buChar char="v"/>
            </a:pPr>
            <a:r>
              <a:rPr lang="en-US" sz="1300" dirty="0" smtClean="0">
                <a:solidFill>
                  <a:schemeClr val="bg1">
                    <a:lumMod val="65000"/>
                  </a:schemeClr>
                </a:solidFill>
              </a:rPr>
              <a:t>Ethnographic Field Studies</a:t>
            </a:r>
          </a:p>
          <a:p>
            <a:pPr marL="285750" indent="-285750">
              <a:buFont typeface="Wingdings" charset="2"/>
              <a:buChar char="v"/>
            </a:pPr>
            <a:endParaRPr lang="en-US" sz="1300" dirty="0">
              <a:solidFill>
                <a:schemeClr val="bg1">
                  <a:lumMod val="65000"/>
                </a:schemeClr>
              </a:solidFill>
            </a:endParaRPr>
          </a:p>
          <a:p>
            <a:pPr marL="285750" indent="-285750">
              <a:buFont typeface="Wingdings" charset="2"/>
              <a:buChar char="v"/>
            </a:pPr>
            <a:endParaRPr lang="en-US" sz="1300" dirty="0" smtClean="0">
              <a:solidFill>
                <a:schemeClr val="bg1">
                  <a:lumMod val="65000"/>
                </a:schemeClr>
              </a:solidFill>
            </a:endParaRPr>
          </a:p>
          <a:p>
            <a:pPr marL="285750" indent="-285750">
              <a:buFont typeface="Wingdings" charset="2"/>
              <a:buChar char="v"/>
            </a:pPr>
            <a:endParaRPr lang="en-US" sz="1300" dirty="0">
              <a:solidFill>
                <a:schemeClr val="bg1">
                  <a:lumMod val="65000"/>
                </a:schemeClr>
              </a:solidFill>
            </a:endParaRPr>
          </a:p>
          <a:p>
            <a:pPr marL="285750" indent="-285750">
              <a:buFont typeface="Wingdings" charset="2"/>
              <a:buChar char="v"/>
            </a:pPr>
            <a:endParaRPr lang="en-US" sz="1300" dirty="0" smtClean="0">
              <a:solidFill>
                <a:schemeClr val="bg1">
                  <a:lumMod val="65000"/>
                </a:schemeClr>
              </a:solidFill>
            </a:endParaRPr>
          </a:p>
          <a:p>
            <a:pPr marL="285750" indent="-285750">
              <a:buFont typeface="Wingdings" charset="2"/>
              <a:buChar char="v"/>
            </a:pPr>
            <a:endParaRPr lang="en-US" sz="1300" dirty="0" smtClean="0">
              <a:solidFill>
                <a:schemeClr val="bg1">
                  <a:lumMod val="65000"/>
                </a:schemeClr>
              </a:solidFill>
            </a:endParaRPr>
          </a:p>
          <a:p>
            <a:pPr marL="285750" indent="-285750">
              <a:buFont typeface="Wingdings" charset="2"/>
              <a:buChar char="v"/>
            </a:pPr>
            <a:endParaRPr lang="en-US" sz="1300" dirty="0" smtClean="0">
              <a:solidFill>
                <a:schemeClr val="bg1">
                  <a:lumMod val="65000"/>
                </a:schemeClr>
              </a:solidFill>
            </a:endParaRPr>
          </a:p>
          <a:p>
            <a:pPr marL="285750" indent="-285750">
              <a:buFont typeface="Wingdings" charset="2"/>
              <a:buChar char="v"/>
            </a:pPr>
            <a:endParaRPr lang="en-US" sz="1300" dirty="0">
              <a:solidFill>
                <a:schemeClr val="bg1">
                  <a:lumMod val="65000"/>
                </a:schemeClr>
              </a:solidFill>
            </a:endParaRPr>
          </a:p>
          <a:p>
            <a:pPr marL="285750" indent="-285750">
              <a:buFont typeface="Wingdings" charset="2"/>
              <a:buChar char="v"/>
            </a:pPr>
            <a:endParaRPr lang="en-US" sz="1300" dirty="0" smtClean="0">
              <a:solidFill>
                <a:schemeClr val="bg1">
                  <a:lumMod val="65000"/>
                </a:schemeClr>
              </a:solidFill>
            </a:endParaRPr>
          </a:p>
          <a:p>
            <a:pPr marL="285750" indent="-285750">
              <a:buFont typeface="Wingdings" charset="2"/>
              <a:buChar char="v"/>
            </a:pPr>
            <a:endParaRPr lang="en-US" sz="1300" dirty="0">
              <a:solidFill>
                <a:schemeClr val="bg1">
                  <a:lumMod val="65000"/>
                </a:schemeClr>
              </a:solidFill>
            </a:endParaRPr>
          </a:p>
          <a:p>
            <a:pPr marL="285750" indent="-285750">
              <a:buFont typeface="Wingdings" charset="2"/>
              <a:buChar char="v"/>
            </a:pPr>
            <a:endParaRPr lang="en-US" sz="1300" dirty="0" smtClean="0">
              <a:solidFill>
                <a:schemeClr val="bg1">
                  <a:lumMod val="65000"/>
                </a:schemeClr>
              </a:solidFill>
            </a:endParaRPr>
          </a:p>
          <a:p>
            <a:pPr marL="285750" indent="-285750">
              <a:buFont typeface="Wingdings" charset="2"/>
              <a:buChar char="v"/>
            </a:pPr>
            <a:endParaRPr lang="en-US" sz="1300" dirty="0">
              <a:solidFill>
                <a:schemeClr val="bg1">
                  <a:lumMod val="65000"/>
                </a:schemeClr>
              </a:solidFill>
            </a:endParaRPr>
          </a:p>
          <a:p>
            <a:pPr marL="285750" indent="-285750">
              <a:buFont typeface="Wingdings" charset="2"/>
              <a:buChar char="v"/>
            </a:pPr>
            <a:r>
              <a:rPr lang="en-US" sz="1300" dirty="0" smtClean="0">
                <a:solidFill>
                  <a:schemeClr val="bg1">
                    <a:lumMod val="65000"/>
                  </a:schemeClr>
                </a:solidFill>
              </a:rPr>
              <a:t>Participatory Design</a:t>
            </a:r>
          </a:p>
          <a:p>
            <a:pPr marL="285750" indent="-285750">
              <a:buFont typeface="Wingdings" charset="2"/>
              <a:buChar char="v"/>
            </a:pPr>
            <a:r>
              <a:rPr lang="en-US" sz="1300" dirty="0" smtClean="0">
                <a:solidFill>
                  <a:schemeClr val="bg1">
                    <a:lumMod val="65000"/>
                  </a:schemeClr>
                </a:solidFill>
              </a:rPr>
              <a:t>Focus Groups</a:t>
            </a:r>
          </a:p>
          <a:p>
            <a:pPr marL="285750" indent="-285750">
              <a:buFont typeface="Wingdings" charset="2"/>
              <a:buChar char="v"/>
            </a:pPr>
            <a:r>
              <a:rPr lang="en-US" sz="1300" dirty="0" smtClean="0">
                <a:solidFill>
                  <a:schemeClr val="bg1">
                    <a:lumMod val="65000"/>
                  </a:schemeClr>
                </a:solidFill>
              </a:rPr>
              <a:t>Interviews</a:t>
            </a:r>
          </a:p>
          <a:p>
            <a:pPr marL="285750" indent="-285750">
              <a:buFont typeface="Wingdings" charset="2"/>
              <a:buChar char="v"/>
            </a:pPr>
            <a:endParaRPr lang="en-US" sz="1300" dirty="0">
              <a:solidFill>
                <a:schemeClr val="bg1">
                  <a:lumMod val="65000"/>
                </a:schemeClr>
              </a:solidFill>
            </a:endParaRPr>
          </a:p>
        </p:txBody>
      </p:sp>
      <p:sp>
        <p:nvSpPr>
          <p:cNvPr id="7" name="TextBox 6"/>
          <p:cNvSpPr txBox="1"/>
          <p:nvPr/>
        </p:nvSpPr>
        <p:spPr>
          <a:xfrm>
            <a:off x="5007676" y="867714"/>
            <a:ext cx="2452745" cy="5293757"/>
          </a:xfrm>
          <a:prstGeom prst="rect">
            <a:avLst/>
          </a:prstGeom>
          <a:noFill/>
        </p:spPr>
        <p:txBody>
          <a:bodyPr wrap="square" rtlCol="0">
            <a:spAutoFit/>
          </a:bodyPr>
          <a:lstStyle/>
          <a:p>
            <a:pPr marL="285750" indent="-285750">
              <a:buFont typeface="Wingdings" charset="2"/>
              <a:buChar char="v"/>
            </a:pPr>
            <a:r>
              <a:rPr lang="en-US" sz="1300" dirty="0" err="1" smtClean="0">
                <a:solidFill>
                  <a:schemeClr val="bg1">
                    <a:lumMod val="65000"/>
                  </a:schemeClr>
                </a:solidFill>
              </a:rPr>
              <a:t>Eyetracking</a:t>
            </a:r>
            <a:endParaRPr lang="en-US" sz="1300" dirty="0" smtClean="0">
              <a:solidFill>
                <a:schemeClr val="bg1">
                  <a:lumMod val="65000"/>
                </a:schemeClr>
              </a:solidFill>
            </a:endParaRPr>
          </a:p>
          <a:p>
            <a:pPr marL="285750" indent="-285750">
              <a:buFont typeface="Wingdings" charset="2"/>
              <a:buChar char="v"/>
            </a:pPr>
            <a:endParaRPr lang="en-US" sz="1300" dirty="0" smtClean="0">
              <a:solidFill>
                <a:schemeClr val="bg1">
                  <a:lumMod val="65000"/>
                </a:schemeClr>
              </a:solidFill>
            </a:endParaRPr>
          </a:p>
          <a:p>
            <a:pPr marL="285750" indent="-285750">
              <a:buFont typeface="Wingdings" charset="2"/>
              <a:buChar char="v"/>
            </a:pPr>
            <a:r>
              <a:rPr lang="en-US" sz="1300" dirty="0" smtClean="0">
                <a:solidFill>
                  <a:schemeClr val="bg1">
                    <a:lumMod val="65000"/>
                  </a:schemeClr>
                </a:solidFill>
              </a:rPr>
              <a:t>Usability Benchmarking (in lab)</a:t>
            </a:r>
          </a:p>
          <a:p>
            <a:pPr marL="285750" indent="-285750">
              <a:buFont typeface="Wingdings" charset="2"/>
              <a:buChar char="v"/>
            </a:pPr>
            <a:endParaRPr lang="en-US" sz="1300" dirty="0">
              <a:solidFill>
                <a:schemeClr val="bg1">
                  <a:lumMod val="65000"/>
                </a:schemeClr>
              </a:solidFill>
            </a:endParaRPr>
          </a:p>
          <a:p>
            <a:pPr marL="285750" indent="-285750">
              <a:buFont typeface="Wingdings" charset="2"/>
              <a:buChar char="v"/>
            </a:pPr>
            <a:endParaRPr lang="en-US" sz="1300" dirty="0">
              <a:solidFill>
                <a:schemeClr val="bg1">
                  <a:lumMod val="65000"/>
                </a:schemeClr>
              </a:solidFill>
            </a:endParaRPr>
          </a:p>
          <a:p>
            <a:pPr marL="285750" indent="-285750">
              <a:buFont typeface="Wingdings" charset="2"/>
              <a:buChar char="v"/>
            </a:pPr>
            <a:endParaRPr lang="en-US" sz="1300" dirty="0" smtClean="0">
              <a:solidFill>
                <a:schemeClr val="bg1">
                  <a:lumMod val="65000"/>
                </a:schemeClr>
              </a:solidFill>
            </a:endParaRPr>
          </a:p>
          <a:p>
            <a:pPr marL="285750" indent="-285750">
              <a:buFont typeface="Wingdings" charset="2"/>
              <a:buChar char="v"/>
            </a:pPr>
            <a:r>
              <a:rPr lang="en-US" sz="1300" dirty="0" smtClean="0">
                <a:solidFill>
                  <a:schemeClr val="bg1">
                    <a:lumMod val="65000"/>
                  </a:schemeClr>
                </a:solidFill>
              </a:rPr>
              <a:t>Moderated Remote Usability Studies</a:t>
            </a:r>
          </a:p>
          <a:p>
            <a:pPr marL="285750" indent="-285750">
              <a:buFont typeface="Wingdings" charset="2"/>
              <a:buChar char="v"/>
            </a:pPr>
            <a:endParaRPr lang="en-US" sz="1300" dirty="0">
              <a:solidFill>
                <a:schemeClr val="bg1">
                  <a:lumMod val="65000"/>
                </a:schemeClr>
              </a:solidFill>
            </a:endParaRPr>
          </a:p>
          <a:p>
            <a:pPr marL="285750" indent="-285750">
              <a:buFont typeface="Wingdings" charset="2"/>
              <a:buChar char="v"/>
            </a:pPr>
            <a:r>
              <a:rPr lang="en-US" sz="1300" dirty="0" err="1" smtClean="0">
                <a:solidFill>
                  <a:schemeClr val="bg1">
                    <a:lumMod val="65000"/>
                  </a:schemeClr>
                </a:solidFill>
              </a:rPr>
              <a:t>Unmodertated</a:t>
            </a:r>
            <a:r>
              <a:rPr lang="en-US" sz="1300" dirty="0" smtClean="0">
                <a:solidFill>
                  <a:schemeClr val="bg1">
                    <a:lumMod val="65000"/>
                  </a:schemeClr>
                </a:solidFill>
              </a:rPr>
              <a:t> Remote Panel Studies</a:t>
            </a:r>
            <a:endParaRPr lang="en-US" sz="1300" dirty="0">
              <a:solidFill>
                <a:schemeClr val="bg1">
                  <a:lumMod val="65000"/>
                </a:schemeClr>
              </a:solidFill>
            </a:endParaRPr>
          </a:p>
          <a:p>
            <a:pPr marL="285750" indent="-285750">
              <a:buFont typeface="Wingdings" charset="2"/>
              <a:buChar char="v"/>
            </a:pPr>
            <a:endParaRPr lang="en-US" sz="1300" dirty="0" smtClean="0">
              <a:solidFill>
                <a:schemeClr val="bg1">
                  <a:lumMod val="65000"/>
                </a:schemeClr>
              </a:solidFill>
            </a:endParaRPr>
          </a:p>
          <a:p>
            <a:pPr marL="285750" indent="-285750">
              <a:buFont typeface="Wingdings" charset="2"/>
              <a:buChar char="v"/>
            </a:pPr>
            <a:endParaRPr lang="en-US" sz="1300" dirty="0" smtClean="0">
              <a:solidFill>
                <a:schemeClr val="bg1">
                  <a:lumMod val="65000"/>
                </a:schemeClr>
              </a:solidFill>
            </a:endParaRPr>
          </a:p>
          <a:p>
            <a:pPr marL="285750" indent="-285750">
              <a:buFont typeface="Wingdings" charset="2"/>
              <a:buChar char="v"/>
            </a:pPr>
            <a:endParaRPr lang="en-US" sz="1300" dirty="0" smtClean="0">
              <a:solidFill>
                <a:schemeClr val="bg1">
                  <a:lumMod val="65000"/>
                </a:schemeClr>
              </a:solidFill>
            </a:endParaRPr>
          </a:p>
          <a:p>
            <a:pPr marL="285750" indent="-285750">
              <a:buFont typeface="Wingdings" charset="2"/>
              <a:buChar char="v"/>
            </a:pPr>
            <a:endParaRPr lang="en-US" sz="1300" dirty="0" smtClean="0">
              <a:solidFill>
                <a:schemeClr val="bg1">
                  <a:lumMod val="65000"/>
                </a:schemeClr>
              </a:solidFill>
            </a:endParaRPr>
          </a:p>
          <a:p>
            <a:pPr marL="285750" indent="-285750">
              <a:buFont typeface="Wingdings" charset="2"/>
              <a:buChar char="v"/>
            </a:pPr>
            <a:endParaRPr lang="en-US" sz="1300" dirty="0">
              <a:solidFill>
                <a:schemeClr val="bg1">
                  <a:lumMod val="65000"/>
                </a:schemeClr>
              </a:solidFill>
            </a:endParaRPr>
          </a:p>
          <a:p>
            <a:pPr marL="285750" indent="-285750">
              <a:buFont typeface="Wingdings" charset="2"/>
              <a:buChar char="v"/>
            </a:pPr>
            <a:endParaRPr lang="en-US" sz="1300" dirty="0" smtClean="0">
              <a:solidFill>
                <a:schemeClr val="bg1">
                  <a:lumMod val="65000"/>
                </a:schemeClr>
              </a:solidFill>
            </a:endParaRPr>
          </a:p>
          <a:p>
            <a:pPr marL="285750" indent="-285750">
              <a:buFont typeface="Wingdings" charset="2"/>
              <a:buChar char="v"/>
            </a:pPr>
            <a:endParaRPr lang="en-US" sz="1300" dirty="0">
              <a:solidFill>
                <a:schemeClr val="bg1">
                  <a:lumMod val="65000"/>
                </a:schemeClr>
              </a:solidFill>
            </a:endParaRPr>
          </a:p>
          <a:p>
            <a:pPr marL="285750" indent="-285750">
              <a:buFont typeface="Wingdings" charset="2"/>
              <a:buChar char="v"/>
            </a:pPr>
            <a:endParaRPr lang="en-US" sz="1300" dirty="0">
              <a:solidFill>
                <a:schemeClr val="bg1">
                  <a:lumMod val="65000"/>
                </a:schemeClr>
              </a:solidFill>
            </a:endParaRPr>
          </a:p>
          <a:p>
            <a:pPr marL="285750" indent="-285750">
              <a:buFont typeface="Wingdings" charset="2"/>
              <a:buChar char="v"/>
            </a:pPr>
            <a:r>
              <a:rPr lang="en-US" sz="1300" dirty="0" smtClean="0">
                <a:solidFill>
                  <a:schemeClr val="bg1">
                    <a:lumMod val="65000"/>
                  </a:schemeClr>
                </a:solidFill>
              </a:rPr>
              <a:t>Concept Testing</a:t>
            </a:r>
          </a:p>
          <a:p>
            <a:pPr marL="285750" indent="-285750">
              <a:buFont typeface="Wingdings" charset="2"/>
              <a:buChar char="v"/>
            </a:pPr>
            <a:r>
              <a:rPr lang="en-US" sz="1300" dirty="0" smtClean="0">
                <a:solidFill>
                  <a:schemeClr val="bg1">
                    <a:lumMod val="65000"/>
                  </a:schemeClr>
                </a:solidFill>
              </a:rPr>
              <a:t>Diary/Camera Studies</a:t>
            </a:r>
          </a:p>
          <a:p>
            <a:pPr marL="285750" indent="-285750">
              <a:buFont typeface="Wingdings" charset="2"/>
              <a:buChar char="v"/>
            </a:pPr>
            <a:r>
              <a:rPr lang="en-US" sz="1300" dirty="0" smtClean="0">
                <a:solidFill>
                  <a:schemeClr val="bg1">
                    <a:lumMod val="65000"/>
                  </a:schemeClr>
                </a:solidFill>
              </a:rPr>
              <a:t>Customer Feedback</a:t>
            </a:r>
          </a:p>
          <a:p>
            <a:pPr marL="285750" indent="-285750">
              <a:buFont typeface="Wingdings" charset="2"/>
              <a:buChar char="v"/>
            </a:pPr>
            <a:r>
              <a:rPr lang="en-US" sz="1300" dirty="0" smtClean="0">
                <a:solidFill>
                  <a:schemeClr val="bg1">
                    <a:lumMod val="65000"/>
                  </a:schemeClr>
                </a:solidFill>
              </a:rPr>
              <a:t>Desirability Studies</a:t>
            </a:r>
          </a:p>
          <a:p>
            <a:pPr marL="285750" indent="-285750">
              <a:buFont typeface="Wingdings" charset="2"/>
              <a:buChar char="v"/>
            </a:pPr>
            <a:r>
              <a:rPr lang="en-US" sz="1300" dirty="0" smtClean="0">
                <a:solidFill>
                  <a:schemeClr val="bg1">
                    <a:lumMod val="65000"/>
                  </a:schemeClr>
                </a:solidFill>
              </a:rPr>
              <a:t>Card Sorting</a:t>
            </a:r>
            <a:endParaRPr lang="en-US" sz="1300" dirty="0">
              <a:solidFill>
                <a:schemeClr val="bg1">
                  <a:lumMod val="65000"/>
                </a:schemeClr>
              </a:solidFill>
            </a:endParaRPr>
          </a:p>
        </p:txBody>
      </p:sp>
      <p:sp>
        <p:nvSpPr>
          <p:cNvPr id="8" name="TextBox 7"/>
          <p:cNvSpPr txBox="1"/>
          <p:nvPr/>
        </p:nvSpPr>
        <p:spPr>
          <a:xfrm>
            <a:off x="7874589" y="792907"/>
            <a:ext cx="3334871" cy="5093702"/>
          </a:xfrm>
          <a:prstGeom prst="rect">
            <a:avLst/>
          </a:prstGeom>
          <a:noFill/>
        </p:spPr>
        <p:txBody>
          <a:bodyPr wrap="square" rtlCol="0">
            <a:spAutoFit/>
          </a:bodyPr>
          <a:lstStyle/>
          <a:p>
            <a:pPr marL="285750" indent="-285750">
              <a:buFont typeface="Wingdings" charset="2"/>
              <a:buChar char="v"/>
            </a:pPr>
            <a:r>
              <a:rPr lang="en-US" sz="1300" dirty="0" smtClean="0">
                <a:solidFill>
                  <a:schemeClr val="bg1">
                    <a:lumMod val="65000"/>
                  </a:schemeClr>
                </a:solidFill>
              </a:rPr>
              <a:t>Clickstream Analysis</a:t>
            </a:r>
          </a:p>
          <a:p>
            <a:pPr marL="285750" indent="-285750">
              <a:buFont typeface="Wingdings" charset="2"/>
              <a:buChar char="v"/>
            </a:pPr>
            <a:r>
              <a:rPr lang="en-US" sz="1300" dirty="0" smtClean="0">
                <a:solidFill>
                  <a:schemeClr val="bg1">
                    <a:lumMod val="65000"/>
                  </a:schemeClr>
                </a:solidFill>
              </a:rPr>
              <a:t>A/B Testing</a:t>
            </a:r>
          </a:p>
          <a:p>
            <a:pPr marL="285750" indent="-285750">
              <a:buFont typeface="Wingdings" charset="2"/>
              <a:buChar char="v"/>
            </a:pPr>
            <a:endParaRPr lang="en-US" sz="1300" dirty="0">
              <a:solidFill>
                <a:schemeClr val="bg1">
                  <a:lumMod val="65000"/>
                </a:schemeClr>
              </a:solidFill>
            </a:endParaRPr>
          </a:p>
          <a:p>
            <a:pPr marL="285750" indent="-285750">
              <a:buFont typeface="Wingdings" charset="2"/>
              <a:buChar char="v"/>
            </a:pPr>
            <a:endParaRPr lang="en-US" sz="1300" dirty="0" smtClean="0">
              <a:solidFill>
                <a:schemeClr val="bg1">
                  <a:lumMod val="65000"/>
                </a:schemeClr>
              </a:solidFill>
            </a:endParaRPr>
          </a:p>
          <a:p>
            <a:pPr marL="285750" indent="-285750">
              <a:buFont typeface="Wingdings" charset="2"/>
              <a:buChar char="v"/>
            </a:pPr>
            <a:endParaRPr lang="en-US" sz="1300" dirty="0">
              <a:solidFill>
                <a:schemeClr val="bg1">
                  <a:lumMod val="65000"/>
                </a:schemeClr>
              </a:solidFill>
            </a:endParaRPr>
          </a:p>
          <a:p>
            <a:pPr marL="285750" indent="-285750">
              <a:buFont typeface="Wingdings" charset="2"/>
              <a:buChar char="v"/>
            </a:pPr>
            <a:endParaRPr lang="en-US" sz="1300" dirty="0" smtClean="0">
              <a:solidFill>
                <a:schemeClr val="bg1">
                  <a:lumMod val="65000"/>
                </a:schemeClr>
              </a:solidFill>
            </a:endParaRPr>
          </a:p>
          <a:p>
            <a:pPr marL="285750" indent="-285750">
              <a:buFont typeface="Wingdings" charset="2"/>
              <a:buChar char="v"/>
            </a:pPr>
            <a:endParaRPr lang="en-US" sz="1300" dirty="0" smtClean="0">
              <a:solidFill>
                <a:schemeClr val="bg1">
                  <a:lumMod val="65000"/>
                </a:schemeClr>
              </a:solidFill>
            </a:endParaRPr>
          </a:p>
          <a:p>
            <a:pPr marL="285750" indent="-285750">
              <a:buFont typeface="Wingdings" charset="2"/>
              <a:buChar char="v"/>
            </a:pPr>
            <a:endParaRPr lang="en-US" sz="1300" dirty="0">
              <a:solidFill>
                <a:schemeClr val="bg1">
                  <a:lumMod val="65000"/>
                </a:schemeClr>
              </a:solidFill>
            </a:endParaRPr>
          </a:p>
          <a:p>
            <a:pPr marL="285750" indent="-285750">
              <a:buFont typeface="Wingdings" charset="2"/>
              <a:buChar char="v"/>
            </a:pPr>
            <a:endParaRPr lang="en-US" sz="1300" dirty="0" smtClean="0">
              <a:solidFill>
                <a:schemeClr val="bg1">
                  <a:lumMod val="65000"/>
                </a:schemeClr>
              </a:solidFill>
            </a:endParaRPr>
          </a:p>
          <a:p>
            <a:pPr marL="285750" indent="-285750">
              <a:buFont typeface="Wingdings" charset="2"/>
              <a:buChar char="v"/>
            </a:pPr>
            <a:endParaRPr lang="en-US" sz="1300" dirty="0">
              <a:solidFill>
                <a:schemeClr val="bg1">
                  <a:lumMod val="65000"/>
                </a:schemeClr>
              </a:solidFill>
            </a:endParaRPr>
          </a:p>
          <a:p>
            <a:pPr marL="285750" indent="-285750">
              <a:buFont typeface="Wingdings" charset="2"/>
              <a:buChar char="v"/>
            </a:pPr>
            <a:r>
              <a:rPr lang="en-US" sz="1300" dirty="0" smtClean="0">
                <a:solidFill>
                  <a:schemeClr val="bg1">
                    <a:lumMod val="65000"/>
                  </a:schemeClr>
                </a:solidFill>
              </a:rPr>
              <a:t>Unmoderated UX Studies</a:t>
            </a:r>
          </a:p>
          <a:p>
            <a:pPr marL="285750" indent="-285750">
              <a:buFont typeface="Wingdings" charset="2"/>
              <a:buChar char="v"/>
            </a:pPr>
            <a:r>
              <a:rPr lang="en-US" sz="1300" dirty="0" smtClean="0">
                <a:solidFill>
                  <a:schemeClr val="bg1">
                    <a:lumMod val="65000"/>
                  </a:schemeClr>
                </a:solidFill>
              </a:rPr>
              <a:t>True Intent Studies</a:t>
            </a:r>
          </a:p>
          <a:p>
            <a:pPr marL="285750" indent="-285750">
              <a:buFont typeface="Wingdings" charset="2"/>
              <a:buChar char="v"/>
            </a:pPr>
            <a:endParaRPr lang="en-US" sz="1300" dirty="0">
              <a:solidFill>
                <a:schemeClr val="bg1">
                  <a:lumMod val="65000"/>
                </a:schemeClr>
              </a:solidFill>
            </a:endParaRPr>
          </a:p>
          <a:p>
            <a:pPr marL="285750" indent="-285750">
              <a:buFont typeface="Wingdings" charset="2"/>
              <a:buChar char="v"/>
            </a:pPr>
            <a:endParaRPr lang="en-US" sz="1300" dirty="0" smtClean="0">
              <a:solidFill>
                <a:schemeClr val="bg1">
                  <a:lumMod val="65000"/>
                </a:schemeClr>
              </a:solidFill>
            </a:endParaRPr>
          </a:p>
          <a:p>
            <a:pPr marL="285750" indent="-285750">
              <a:buFont typeface="Wingdings" charset="2"/>
              <a:buChar char="v"/>
            </a:pPr>
            <a:endParaRPr lang="en-US" sz="1300" dirty="0">
              <a:solidFill>
                <a:schemeClr val="bg1">
                  <a:lumMod val="65000"/>
                </a:schemeClr>
              </a:solidFill>
            </a:endParaRPr>
          </a:p>
          <a:p>
            <a:pPr marL="285750" indent="-285750">
              <a:buFont typeface="Wingdings" charset="2"/>
              <a:buChar char="v"/>
            </a:pPr>
            <a:endParaRPr lang="en-US" sz="1300" dirty="0" smtClean="0">
              <a:solidFill>
                <a:schemeClr val="bg1">
                  <a:lumMod val="65000"/>
                </a:schemeClr>
              </a:solidFill>
            </a:endParaRPr>
          </a:p>
          <a:p>
            <a:pPr marL="285750" indent="-285750">
              <a:buFont typeface="Wingdings" charset="2"/>
              <a:buChar char="v"/>
            </a:pPr>
            <a:endParaRPr lang="en-US" sz="1300" dirty="0">
              <a:solidFill>
                <a:schemeClr val="bg1">
                  <a:lumMod val="65000"/>
                </a:schemeClr>
              </a:solidFill>
            </a:endParaRPr>
          </a:p>
          <a:p>
            <a:pPr marL="285750" indent="-285750">
              <a:buFont typeface="Wingdings" charset="2"/>
              <a:buChar char="v"/>
            </a:pPr>
            <a:endParaRPr lang="en-US" sz="1300" dirty="0">
              <a:solidFill>
                <a:schemeClr val="bg1">
                  <a:lumMod val="65000"/>
                </a:schemeClr>
              </a:solidFill>
            </a:endParaRPr>
          </a:p>
          <a:p>
            <a:pPr marL="285750" indent="-285750">
              <a:buFont typeface="Wingdings" charset="2"/>
              <a:buChar char="v"/>
            </a:pPr>
            <a:endParaRPr lang="en-US" sz="1300" dirty="0" smtClean="0">
              <a:solidFill>
                <a:schemeClr val="bg1">
                  <a:lumMod val="65000"/>
                </a:schemeClr>
              </a:solidFill>
            </a:endParaRPr>
          </a:p>
          <a:p>
            <a:pPr marL="285750" indent="-285750">
              <a:buFont typeface="Wingdings" charset="2"/>
              <a:buChar char="v"/>
            </a:pPr>
            <a:endParaRPr lang="en-US" sz="1300" dirty="0" smtClean="0">
              <a:solidFill>
                <a:schemeClr val="bg1">
                  <a:lumMod val="65000"/>
                </a:schemeClr>
              </a:solidFill>
            </a:endParaRPr>
          </a:p>
          <a:p>
            <a:pPr marL="285750" indent="-285750">
              <a:buFont typeface="Wingdings" charset="2"/>
              <a:buChar char="v"/>
            </a:pPr>
            <a:endParaRPr lang="en-US" sz="1300" dirty="0">
              <a:solidFill>
                <a:schemeClr val="bg1">
                  <a:lumMod val="65000"/>
                </a:schemeClr>
              </a:solidFill>
            </a:endParaRPr>
          </a:p>
          <a:p>
            <a:pPr marL="285750" indent="-285750">
              <a:buFont typeface="Wingdings" charset="2"/>
              <a:buChar char="v"/>
            </a:pPr>
            <a:endParaRPr lang="en-US" sz="1300" dirty="0">
              <a:solidFill>
                <a:schemeClr val="bg1">
                  <a:lumMod val="65000"/>
                </a:schemeClr>
              </a:solidFill>
            </a:endParaRPr>
          </a:p>
          <a:p>
            <a:pPr marL="285750" indent="-285750">
              <a:buFont typeface="Wingdings" charset="2"/>
              <a:buChar char="v"/>
            </a:pPr>
            <a:endParaRPr lang="en-US" sz="1300" dirty="0" smtClean="0">
              <a:solidFill>
                <a:schemeClr val="bg1">
                  <a:lumMod val="65000"/>
                </a:schemeClr>
              </a:solidFill>
            </a:endParaRPr>
          </a:p>
          <a:p>
            <a:pPr marL="285750" indent="-285750">
              <a:buFont typeface="Wingdings" charset="2"/>
              <a:buChar char="v"/>
            </a:pPr>
            <a:r>
              <a:rPr lang="en-US" sz="1300" dirty="0" smtClean="0">
                <a:solidFill>
                  <a:schemeClr val="bg1">
                    <a:lumMod val="65000"/>
                  </a:schemeClr>
                </a:solidFill>
              </a:rPr>
              <a:t>Intercept Surveys</a:t>
            </a:r>
          </a:p>
          <a:p>
            <a:pPr marL="285750" indent="-285750">
              <a:buFont typeface="Wingdings" charset="2"/>
              <a:buChar char="v"/>
            </a:pPr>
            <a:r>
              <a:rPr lang="en-US" sz="1300" dirty="0" smtClean="0">
                <a:solidFill>
                  <a:schemeClr val="bg1">
                    <a:lumMod val="65000"/>
                  </a:schemeClr>
                </a:solidFill>
              </a:rPr>
              <a:t>Email Surveys</a:t>
            </a:r>
            <a:endParaRPr lang="en-US" sz="1300" dirty="0">
              <a:solidFill>
                <a:schemeClr val="bg1">
                  <a:lumMod val="65000"/>
                </a:schemeClr>
              </a:solidFill>
            </a:endParaRPr>
          </a:p>
        </p:txBody>
      </p:sp>
      <p:cxnSp>
        <p:nvCxnSpPr>
          <p:cNvPr id="3" name="Straight Arrow Connector 2"/>
          <p:cNvCxnSpPr/>
          <p:nvPr/>
        </p:nvCxnSpPr>
        <p:spPr>
          <a:xfrm>
            <a:off x="2377431" y="3239731"/>
            <a:ext cx="7949902" cy="0"/>
          </a:xfrm>
          <a:prstGeom prst="straightConnector1">
            <a:avLst/>
          </a:prstGeom>
          <a:ln w="9525">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a:stCxn id="27" idx="2"/>
          </p:cNvCxnSpPr>
          <p:nvPr/>
        </p:nvCxnSpPr>
        <p:spPr>
          <a:xfrm>
            <a:off x="6078063" y="506251"/>
            <a:ext cx="0" cy="5655220"/>
          </a:xfrm>
          <a:prstGeom prst="straightConnector1">
            <a:avLst/>
          </a:prstGeom>
          <a:ln w="9525">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5432604" y="129733"/>
            <a:ext cx="1290917" cy="376518"/>
          </a:xfrm>
          <a:prstGeom prst="rect">
            <a:avLst/>
          </a:prstGeom>
          <a:noFill/>
        </p:spPr>
        <p:txBody>
          <a:bodyPr wrap="square" rtlCol="0">
            <a:spAutoFit/>
          </a:bodyPr>
          <a:lstStyle/>
          <a:p>
            <a:pPr algn="ctr"/>
            <a:r>
              <a:rPr lang="en-US" b="1" dirty="0" smtClean="0"/>
              <a:t>Behavioral</a:t>
            </a:r>
            <a:endParaRPr lang="en-US" b="1" dirty="0"/>
          </a:p>
        </p:txBody>
      </p:sp>
      <p:sp>
        <p:nvSpPr>
          <p:cNvPr id="28" name="TextBox 27"/>
          <p:cNvSpPr txBox="1"/>
          <p:nvPr/>
        </p:nvSpPr>
        <p:spPr>
          <a:xfrm>
            <a:off x="5432604" y="6328215"/>
            <a:ext cx="1290917" cy="376518"/>
          </a:xfrm>
          <a:prstGeom prst="rect">
            <a:avLst/>
          </a:prstGeom>
          <a:noFill/>
        </p:spPr>
        <p:txBody>
          <a:bodyPr wrap="square" rtlCol="0">
            <a:spAutoFit/>
          </a:bodyPr>
          <a:lstStyle/>
          <a:p>
            <a:pPr algn="ctr"/>
            <a:r>
              <a:rPr lang="en-US" b="1" dirty="0" smtClean="0"/>
              <a:t>Attitudinal</a:t>
            </a:r>
            <a:endParaRPr lang="en-US" b="1" dirty="0"/>
          </a:p>
        </p:txBody>
      </p:sp>
      <p:sp>
        <p:nvSpPr>
          <p:cNvPr id="31" name="TextBox 30"/>
          <p:cNvSpPr txBox="1"/>
          <p:nvPr/>
        </p:nvSpPr>
        <p:spPr>
          <a:xfrm>
            <a:off x="1097272" y="3038047"/>
            <a:ext cx="1290917" cy="376518"/>
          </a:xfrm>
          <a:prstGeom prst="rect">
            <a:avLst/>
          </a:prstGeom>
          <a:noFill/>
        </p:spPr>
        <p:txBody>
          <a:bodyPr wrap="square" rtlCol="0">
            <a:spAutoFit/>
          </a:bodyPr>
          <a:lstStyle/>
          <a:p>
            <a:pPr algn="ctr"/>
            <a:r>
              <a:rPr lang="en-US" b="1" dirty="0" smtClean="0"/>
              <a:t>Qualitative</a:t>
            </a:r>
            <a:endParaRPr lang="en-US" b="1" dirty="0"/>
          </a:p>
        </p:txBody>
      </p:sp>
      <p:sp>
        <p:nvSpPr>
          <p:cNvPr id="32" name="TextBox 31"/>
          <p:cNvSpPr txBox="1"/>
          <p:nvPr/>
        </p:nvSpPr>
        <p:spPr>
          <a:xfrm>
            <a:off x="10327333" y="3016532"/>
            <a:ext cx="1441524" cy="369332"/>
          </a:xfrm>
          <a:prstGeom prst="rect">
            <a:avLst/>
          </a:prstGeom>
          <a:noFill/>
        </p:spPr>
        <p:txBody>
          <a:bodyPr wrap="square" rtlCol="0">
            <a:spAutoFit/>
          </a:bodyPr>
          <a:lstStyle/>
          <a:p>
            <a:pPr algn="ctr"/>
            <a:r>
              <a:rPr lang="en-US" b="1" dirty="0" smtClean="0"/>
              <a:t>Quantitative</a:t>
            </a:r>
            <a:endParaRPr lang="en-US" b="1" dirty="0"/>
          </a:p>
        </p:txBody>
      </p:sp>
      <p:sp>
        <p:nvSpPr>
          <p:cNvPr id="2" name="TextBox 1"/>
          <p:cNvSpPr txBox="1"/>
          <p:nvPr/>
        </p:nvSpPr>
        <p:spPr>
          <a:xfrm>
            <a:off x="7836930" y="1204856"/>
            <a:ext cx="2805620" cy="369332"/>
          </a:xfrm>
          <a:prstGeom prst="rect">
            <a:avLst/>
          </a:prstGeom>
          <a:noFill/>
        </p:spPr>
        <p:txBody>
          <a:bodyPr wrap="square" rtlCol="0">
            <a:spAutoFit/>
          </a:bodyPr>
          <a:lstStyle/>
          <a:p>
            <a:pPr marL="285750" indent="-285750">
              <a:buFont typeface="Wingdings" charset="2"/>
              <a:buChar char="v"/>
            </a:pPr>
            <a:r>
              <a:rPr lang="en-US" dirty="0" smtClean="0">
                <a:solidFill>
                  <a:srgbClr val="0070C0"/>
                </a:solidFill>
              </a:rPr>
              <a:t>Literature Review</a:t>
            </a:r>
          </a:p>
        </p:txBody>
      </p:sp>
      <p:sp>
        <p:nvSpPr>
          <p:cNvPr id="12" name="TextBox 11"/>
          <p:cNvSpPr txBox="1"/>
          <p:nvPr/>
        </p:nvSpPr>
        <p:spPr>
          <a:xfrm>
            <a:off x="5004979" y="1802462"/>
            <a:ext cx="4381445" cy="369332"/>
          </a:xfrm>
          <a:prstGeom prst="rect">
            <a:avLst/>
          </a:prstGeom>
          <a:noFill/>
        </p:spPr>
        <p:txBody>
          <a:bodyPr wrap="square" rtlCol="0">
            <a:spAutoFit/>
          </a:bodyPr>
          <a:lstStyle/>
          <a:p>
            <a:pPr marL="285750" indent="-285750">
              <a:buFont typeface="Wingdings" charset="2"/>
              <a:buChar char="v"/>
            </a:pPr>
            <a:r>
              <a:rPr lang="en-US" dirty="0" smtClean="0">
                <a:solidFill>
                  <a:srgbClr val="0070C0"/>
                </a:solidFill>
              </a:rPr>
              <a:t>Heuristics (</a:t>
            </a:r>
            <a:r>
              <a:rPr lang="en-US" dirty="0">
                <a:solidFill>
                  <a:srgbClr val="0070C0"/>
                </a:solidFill>
              </a:rPr>
              <a:t>and </a:t>
            </a:r>
            <a:r>
              <a:rPr lang="en-US" dirty="0" smtClean="0">
                <a:solidFill>
                  <a:srgbClr val="0070C0"/>
                </a:solidFill>
              </a:rPr>
              <a:t>Biases) Evaluation</a:t>
            </a:r>
          </a:p>
        </p:txBody>
      </p:sp>
      <p:sp>
        <p:nvSpPr>
          <p:cNvPr id="13" name="TextBox 12"/>
          <p:cNvSpPr txBox="1"/>
          <p:nvPr/>
        </p:nvSpPr>
        <p:spPr>
          <a:xfrm>
            <a:off x="5004980" y="3679455"/>
            <a:ext cx="2170371" cy="923330"/>
          </a:xfrm>
          <a:prstGeom prst="rect">
            <a:avLst/>
          </a:prstGeom>
          <a:noFill/>
        </p:spPr>
        <p:txBody>
          <a:bodyPr wrap="square" rtlCol="0">
            <a:spAutoFit/>
          </a:bodyPr>
          <a:lstStyle/>
          <a:p>
            <a:pPr marL="285750" indent="-285750">
              <a:buFont typeface="Wingdings" charset="2"/>
              <a:buChar char="v"/>
            </a:pPr>
            <a:r>
              <a:rPr lang="en-US" dirty="0" smtClean="0">
                <a:solidFill>
                  <a:srgbClr val="0070C0"/>
                </a:solidFill>
              </a:rPr>
              <a:t>Applying Behavioral Change Theories</a:t>
            </a:r>
          </a:p>
        </p:txBody>
      </p:sp>
    </p:spTree>
    <p:extLst>
      <p:ext uri="{BB962C8B-B14F-4D97-AF65-F5344CB8AC3E}">
        <p14:creationId xmlns:p14="http://schemas.microsoft.com/office/powerpoint/2010/main" val="104064232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Behavioral Science Additions to the User Research Toolkit</a:t>
            </a:r>
            <a:endParaRPr lang="en-US" dirty="0"/>
          </a:p>
        </p:txBody>
      </p:sp>
      <p:sp>
        <p:nvSpPr>
          <p:cNvPr id="3" name="Content Placeholder 2"/>
          <p:cNvSpPr>
            <a:spLocks noGrp="1"/>
          </p:cNvSpPr>
          <p:nvPr>
            <p:ph idx="1"/>
          </p:nvPr>
        </p:nvSpPr>
        <p:spPr/>
        <p:txBody>
          <a:bodyPr>
            <a:normAutofit/>
          </a:bodyPr>
          <a:lstStyle/>
          <a:p>
            <a:r>
              <a:rPr lang="en-US" sz="3200" dirty="0"/>
              <a:t>Tool </a:t>
            </a:r>
            <a:r>
              <a:rPr lang="en-US" sz="3200" dirty="0" smtClean="0"/>
              <a:t>#1: </a:t>
            </a:r>
            <a:r>
              <a:rPr lang="en-US" sz="3200" dirty="0"/>
              <a:t>Heuristics (and Biases) Evaluation</a:t>
            </a:r>
          </a:p>
          <a:p>
            <a:r>
              <a:rPr lang="en-US" sz="3200" dirty="0" smtClean="0"/>
              <a:t>Tool #2: </a:t>
            </a:r>
            <a:r>
              <a:rPr lang="en-US" sz="3200" dirty="0" smtClean="0"/>
              <a:t>Literature Review</a:t>
            </a:r>
          </a:p>
          <a:p>
            <a:r>
              <a:rPr lang="en-US" sz="3200" dirty="0" smtClean="0"/>
              <a:t>Tool </a:t>
            </a:r>
            <a:r>
              <a:rPr lang="en-US" sz="3200" dirty="0" smtClean="0"/>
              <a:t>#3: </a:t>
            </a:r>
            <a:r>
              <a:rPr lang="en-US" sz="3200" dirty="0" smtClean="0"/>
              <a:t>Applying Behavioral Change </a:t>
            </a:r>
            <a:r>
              <a:rPr lang="en-US" sz="3200" dirty="0" smtClean="0"/>
              <a:t>Theories</a:t>
            </a:r>
            <a:endParaRPr lang="en-US" sz="3200" dirty="0" smtClean="0"/>
          </a:p>
        </p:txBody>
      </p:sp>
    </p:spTree>
    <p:extLst>
      <p:ext uri="{BB962C8B-B14F-4D97-AF65-F5344CB8AC3E}">
        <p14:creationId xmlns:p14="http://schemas.microsoft.com/office/powerpoint/2010/main" val="108701322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5025" y="390294"/>
            <a:ext cx="9612971" cy="3763804"/>
          </a:xfrm>
        </p:spPr>
        <p:txBody>
          <a:bodyPr>
            <a:normAutofit fontScale="90000"/>
          </a:bodyPr>
          <a:lstStyle/>
          <a:p>
            <a:r>
              <a:rPr lang="en-US" dirty="0" smtClean="0"/>
              <a:t>Tool # </a:t>
            </a:r>
            <a:r>
              <a:rPr lang="en-US" dirty="0" smtClean="0"/>
              <a:t>1:</a:t>
            </a:r>
            <a:r>
              <a:rPr lang="en-US" dirty="0" smtClean="0"/>
              <a:t/>
            </a:r>
            <a:br>
              <a:rPr lang="en-US" dirty="0" smtClean="0"/>
            </a:br>
            <a:r>
              <a:rPr lang="en-US" dirty="0" smtClean="0"/>
              <a:t>Heuristics</a:t>
            </a:r>
            <a:br>
              <a:rPr lang="en-US" dirty="0" smtClean="0"/>
            </a:br>
            <a:r>
              <a:rPr lang="en-US" dirty="0" smtClean="0"/>
              <a:t>(and biases)</a:t>
            </a:r>
            <a:br>
              <a:rPr lang="en-US" dirty="0" smtClean="0"/>
            </a:br>
            <a:r>
              <a:rPr lang="en-US" dirty="0" smtClean="0"/>
              <a:t>Evaluation</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6161026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860" y="350520"/>
            <a:ext cx="3855720" cy="2157884"/>
          </a:xfrm>
        </p:spPr>
        <p:txBody>
          <a:bodyPr/>
          <a:lstStyle/>
          <a:p>
            <a:r>
              <a:rPr lang="en-US" smtClean="0"/>
              <a:t>How does it work?</a:t>
            </a:r>
            <a:endParaRPr lang="en-US" dirty="0"/>
          </a:p>
        </p:txBody>
      </p:sp>
      <p:pic>
        <p:nvPicPr>
          <p:cNvPr id="5" name="Content Placeholder 4"/>
          <p:cNvPicPr>
            <a:picLocks noGrp="1" noChangeAspect="1"/>
          </p:cNvPicPr>
          <p:nvPr>
            <p:ph idx="1"/>
          </p:nvPr>
        </p:nvPicPr>
        <p:blipFill>
          <a:blip r:embed="rId3"/>
          <a:stretch>
            <a:fillRect/>
          </a:stretch>
        </p:blipFill>
        <p:spPr>
          <a:xfrm>
            <a:off x="5944103" y="1268370"/>
            <a:ext cx="5848503" cy="4675229"/>
          </a:xfrm>
          <a:prstGeom prst="rect">
            <a:avLst/>
          </a:prstGeom>
        </p:spPr>
      </p:pic>
      <p:sp>
        <p:nvSpPr>
          <p:cNvPr id="4" name="Text Placeholder 3"/>
          <p:cNvSpPr>
            <a:spLocks noGrp="1"/>
          </p:cNvSpPr>
          <p:nvPr>
            <p:ph type="body" sz="half" idx="2"/>
          </p:nvPr>
        </p:nvSpPr>
        <p:spPr>
          <a:xfrm>
            <a:off x="207053" y="1808553"/>
            <a:ext cx="4720820" cy="4845812"/>
          </a:xfrm>
        </p:spPr>
        <p:txBody>
          <a:bodyPr>
            <a:normAutofit lnSpcReduction="10000"/>
          </a:bodyPr>
          <a:lstStyle/>
          <a:p>
            <a:pPr marL="342900" indent="-342900">
              <a:buFont typeface="+mj-lt"/>
              <a:buAutoNum type="arabicPeriod"/>
            </a:pPr>
            <a:r>
              <a:rPr lang="en-US" dirty="0" smtClean="0"/>
              <a:t>Identify a user flow that we would like to evaluate.</a:t>
            </a:r>
          </a:p>
          <a:p>
            <a:pPr marL="342900" indent="-342900">
              <a:buFont typeface="+mj-lt"/>
              <a:buAutoNum type="arabicPeriod"/>
            </a:pPr>
            <a:r>
              <a:rPr lang="en-US" dirty="0" smtClean="0"/>
              <a:t>Borrow from a </a:t>
            </a:r>
            <a:r>
              <a:rPr lang="en-US" dirty="0"/>
              <a:t>codex of common heuristics and biases that tend to be </a:t>
            </a:r>
            <a:r>
              <a:rPr lang="en-US" b="1" dirty="0"/>
              <a:t>valid</a:t>
            </a:r>
            <a:r>
              <a:rPr lang="en-US" dirty="0"/>
              <a:t>, </a:t>
            </a:r>
            <a:r>
              <a:rPr lang="en-US" b="1" dirty="0"/>
              <a:t>reliable</a:t>
            </a:r>
            <a:r>
              <a:rPr lang="en-US" dirty="0"/>
              <a:t>, and </a:t>
            </a:r>
            <a:r>
              <a:rPr lang="en-US" b="1" dirty="0"/>
              <a:t>generalizable</a:t>
            </a:r>
            <a:r>
              <a:rPr lang="en-US" dirty="0"/>
              <a:t>.</a:t>
            </a:r>
          </a:p>
          <a:p>
            <a:pPr marL="342900" indent="-342900">
              <a:buFont typeface="+mj-lt"/>
              <a:buAutoNum type="arabicPeriod"/>
            </a:pPr>
            <a:r>
              <a:rPr lang="en-US" dirty="0" smtClean="0"/>
              <a:t>Develop a standard checklist.</a:t>
            </a:r>
          </a:p>
          <a:p>
            <a:pPr marL="342900" indent="-342900">
              <a:buFont typeface="+mj-lt"/>
              <a:buAutoNum type="arabicPeriod"/>
            </a:pPr>
            <a:r>
              <a:rPr lang="en-US" dirty="0" smtClean="0"/>
              <a:t>Determine whether any items on the list are present in the user flow. If so, do they have positive or negative effect on outcome behavior? Adjust accordingly.</a:t>
            </a:r>
          </a:p>
          <a:p>
            <a:pPr marL="342900" indent="-342900">
              <a:buFont typeface="+mj-lt"/>
              <a:buAutoNum type="arabicPeriod"/>
            </a:pPr>
            <a:r>
              <a:rPr lang="en-US" dirty="0" smtClean="0"/>
              <a:t>Determine whether any on the list are missing. If so, could they be added to positively affect the outcome behavior. Test.</a:t>
            </a:r>
            <a:endParaRPr lang="en-US" dirty="0"/>
          </a:p>
          <a:p>
            <a:pPr marL="342900" indent="-342900">
              <a:buFont typeface="+mj-lt"/>
              <a:buAutoNum type="arabicPeriod"/>
            </a:pPr>
            <a:r>
              <a:rPr lang="en-US" dirty="0" smtClean="0"/>
              <a:t>Improve effectiveness by expanding the list.</a:t>
            </a:r>
            <a:endParaRPr lang="en-US" dirty="0"/>
          </a:p>
        </p:txBody>
      </p:sp>
    </p:spTree>
    <p:extLst>
      <p:ext uri="{BB962C8B-B14F-4D97-AF65-F5344CB8AC3E}">
        <p14:creationId xmlns:p14="http://schemas.microsoft.com/office/powerpoint/2010/main" val="19489654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Arrow Connector 11"/>
          <p:cNvCxnSpPr/>
          <p:nvPr/>
        </p:nvCxnSpPr>
        <p:spPr>
          <a:xfrm>
            <a:off x="1750741" y="2563002"/>
            <a:ext cx="9545444" cy="1"/>
          </a:xfrm>
          <a:prstGeom prst="straightConnector1">
            <a:avLst/>
          </a:prstGeom>
          <a:ln w="28575">
            <a:prstDash val="dash"/>
            <a:tailEnd type="triangle"/>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2051824" y="2563002"/>
            <a:ext cx="8920975" cy="4023222"/>
          </a:xfrm>
        </p:spPr>
        <p:txBody>
          <a:bodyPr>
            <a:normAutofit fontScale="92500" lnSpcReduction="10000"/>
          </a:bodyPr>
          <a:lstStyle/>
          <a:p>
            <a:pPr marL="0" indent="0">
              <a:buNone/>
            </a:pPr>
            <a:endParaRPr lang="en-US" b="1" u="sng" dirty="0" smtClean="0"/>
          </a:p>
          <a:p>
            <a:pPr marL="0" indent="0">
              <a:buNone/>
            </a:pPr>
            <a:endParaRPr lang="en-US" b="1" u="sng" dirty="0" smtClean="0"/>
          </a:p>
          <a:p>
            <a:pPr marL="0" indent="0">
              <a:buNone/>
            </a:pPr>
            <a:r>
              <a:rPr lang="en-US" b="1" u="sng" dirty="0" smtClean="0"/>
              <a:t>First line of email (version 1): </a:t>
            </a:r>
            <a:endParaRPr lang="en-US" i="1" dirty="0" smtClean="0"/>
          </a:p>
          <a:p>
            <a:pPr marL="0" indent="0">
              <a:buNone/>
            </a:pPr>
            <a:r>
              <a:rPr lang="en-US" i="1" dirty="0" smtClean="0"/>
              <a:t>You </a:t>
            </a:r>
            <a:r>
              <a:rPr lang="en-US" i="1" dirty="0"/>
              <a:t>and are invited to sign up for </a:t>
            </a:r>
            <a:r>
              <a:rPr lang="en-US" i="1" dirty="0">
                <a:hlinkClick r:id="rId2"/>
              </a:rPr>
              <a:t>Beta Testing</a:t>
            </a:r>
            <a:r>
              <a:rPr lang="en-US" i="1" dirty="0"/>
              <a:t> of the </a:t>
            </a:r>
            <a:r>
              <a:rPr lang="en-US" i="1" dirty="0" err="1"/>
              <a:t>SproutsIO</a:t>
            </a:r>
            <a:r>
              <a:rPr lang="en-US" i="1" dirty="0"/>
              <a:t> </a:t>
            </a:r>
            <a:r>
              <a:rPr lang="en-US" i="1" dirty="0" err="1"/>
              <a:t>microfarm</a:t>
            </a:r>
            <a:r>
              <a:rPr lang="en-US" i="1" dirty="0"/>
              <a:t> appliance!</a:t>
            </a:r>
          </a:p>
          <a:p>
            <a:pPr marL="0" indent="0" algn="ctr">
              <a:buNone/>
            </a:pPr>
            <a:endParaRPr lang="en-US" b="1" dirty="0"/>
          </a:p>
          <a:p>
            <a:pPr marL="0" indent="0" algn="ctr">
              <a:buNone/>
            </a:pPr>
            <a:endParaRPr lang="en-US" b="1" dirty="0"/>
          </a:p>
          <a:p>
            <a:pPr marL="0" indent="0" algn="ctr">
              <a:buNone/>
            </a:pPr>
            <a:endParaRPr lang="en-US" b="1" dirty="0"/>
          </a:p>
          <a:p>
            <a:pPr marL="0" indent="0">
              <a:buNone/>
            </a:pPr>
            <a:r>
              <a:rPr lang="en-US" b="1" u="sng" dirty="0"/>
              <a:t>First line of email (version </a:t>
            </a:r>
            <a:r>
              <a:rPr lang="en-US" b="1" u="sng" dirty="0" smtClean="0"/>
              <a:t>2)</a:t>
            </a:r>
            <a:r>
              <a:rPr lang="en-US" b="1" u="sng" dirty="0"/>
              <a:t>: </a:t>
            </a:r>
            <a:endParaRPr lang="en-US" b="1" i="1" u="sng" dirty="0" smtClean="0"/>
          </a:p>
          <a:p>
            <a:pPr marL="0" indent="0">
              <a:buNone/>
            </a:pPr>
            <a:r>
              <a:rPr lang="en-US" i="1" dirty="0" smtClean="0"/>
              <a:t>Congratulations, you have been selected to participate in the </a:t>
            </a:r>
            <a:r>
              <a:rPr lang="en-US" i="1" dirty="0" err="1" smtClean="0"/>
              <a:t>SproutsIO</a:t>
            </a:r>
            <a:r>
              <a:rPr lang="en-US" i="1" dirty="0" smtClean="0"/>
              <a:t> </a:t>
            </a:r>
            <a:r>
              <a:rPr lang="en-US" i="1" dirty="0">
                <a:hlinkClick r:id="rId2"/>
              </a:rPr>
              <a:t>Beta </a:t>
            </a:r>
            <a:r>
              <a:rPr lang="en-US" i="1" dirty="0" smtClean="0">
                <a:hlinkClick r:id="rId2"/>
              </a:rPr>
              <a:t>Testing</a:t>
            </a:r>
            <a:r>
              <a:rPr lang="en-US" i="1" dirty="0" smtClean="0"/>
              <a:t> program!</a:t>
            </a:r>
          </a:p>
        </p:txBody>
      </p:sp>
      <p:sp>
        <p:nvSpPr>
          <p:cNvPr id="2" name="Title 1"/>
          <p:cNvSpPr>
            <a:spLocks noGrp="1"/>
          </p:cNvSpPr>
          <p:nvPr>
            <p:ph type="title"/>
          </p:nvPr>
        </p:nvSpPr>
        <p:spPr>
          <a:xfrm>
            <a:off x="1371599" y="487553"/>
            <a:ext cx="9601200" cy="1485900"/>
          </a:xfrm>
        </p:spPr>
        <p:txBody>
          <a:bodyPr>
            <a:normAutofit fontScale="90000"/>
          </a:bodyPr>
          <a:lstStyle/>
          <a:p>
            <a:r>
              <a:rPr lang="en-US" dirty="0" smtClean="0"/>
              <a:t>Example: Recruit and survey beta testers</a:t>
            </a:r>
            <a:br>
              <a:rPr lang="en-US" dirty="0" smtClean="0"/>
            </a:br>
            <a:endParaRPr lang="en-US" sz="3300" dirty="0"/>
          </a:p>
        </p:txBody>
      </p:sp>
      <p:sp>
        <p:nvSpPr>
          <p:cNvPr id="7" name="Freeform 6"/>
          <p:cNvSpPr/>
          <p:nvPr/>
        </p:nvSpPr>
        <p:spPr>
          <a:xfrm>
            <a:off x="5639618" y="4218885"/>
            <a:ext cx="2512249" cy="579825"/>
          </a:xfrm>
          <a:custGeom>
            <a:avLst/>
            <a:gdLst>
              <a:gd name="connsiteX0" fmla="*/ 2512249 w 2512249"/>
              <a:gd name="connsiteY0" fmla="*/ 538423 h 579825"/>
              <a:gd name="connsiteX1" fmla="*/ 510732 w 2512249"/>
              <a:gd name="connsiteY1" fmla="*/ 524618 h 579825"/>
              <a:gd name="connsiteX2" fmla="*/ 0 w 2512249"/>
              <a:gd name="connsiteY2" fmla="*/ 0 h 579825"/>
            </a:gdLst>
            <a:ahLst/>
            <a:cxnLst>
              <a:cxn ang="0">
                <a:pos x="connsiteX0" y="connsiteY0"/>
              </a:cxn>
              <a:cxn ang="0">
                <a:pos x="connsiteX1" y="connsiteY1"/>
              </a:cxn>
              <a:cxn ang="0">
                <a:pos x="connsiteX2" y="connsiteY2"/>
              </a:cxn>
            </a:cxnLst>
            <a:rect l="l" t="t" r="r" b="b"/>
            <a:pathLst>
              <a:path w="2512249" h="579825">
                <a:moveTo>
                  <a:pt x="2512249" y="538423"/>
                </a:moveTo>
                <a:cubicBezTo>
                  <a:pt x="1720844" y="576389"/>
                  <a:pt x="929440" y="614355"/>
                  <a:pt x="510732" y="524618"/>
                </a:cubicBezTo>
                <a:cubicBezTo>
                  <a:pt x="92024" y="434881"/>
                  <a:pt x="80521" y="87436"/>
                  <a:pt x="0" y="0"/>
                </a:cubicBezTo>
              </a:path>
            </a:pathLst>
          </a:custGeom>
          <a:ln>
            <a:solidFill>
              <a:srgbClr val="3366FF"/>
            </a:solidFill>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TextBox 7"/>
          <p:cNvSpPr txBox="1"/>
          <p:nvPr/>
        </p:nvSpPr>
        <p:spPr>
          <a:xfrm>
            <a:off x="8239993" y="4363849"/>
            <a:ext cx="3188624" cy="923330"/>
          </a:xfrm>
          <a:prstGeom prst="rect">
            <a:avLst/>
          </a:prstGeom>
          <a:noFill/>
        </p:spPr>
        <p:txBody>
          <a:bodyPr wrap="square" rtlCol="0">
            <a:spAutoFit/>
          </a:bodyPr>
          <a:lstStyle/>
          <a:p>
            <a:r>
              <a:rPr lang="en-US" dirty="0" smtClean="0">
                <a:solidFill>
                  <a:srgbClr val="3366FF"/>
                </a:solidFill>
              </a:rPr>
              <a:t>Currently framed as a task. Opportunity to reframe as a gift and utilize </a:t>
            </a:r>
            <a:r>
              <a:rPr lang="en-US" b="1" dirty="0" smtClean="0">
                <a:solidFill>
                  <a:srgbClr val="3366FF"/>
                </a:solidFill>
              </a:rPr>
              <a:t>reciprocity</a:t>
            </a:r>
            <a:r>
              <a:rPr lang="en-US" dirty="0" smtClean="0">
                <a:solidFill>
                  <a:srgbClr val="3366FF"/>
                </a:solidFill>
              </a:rPr>
              <a:t>.</a:t>
            </a:r>
            <a:endParaRPr lang="en-US" dirty="0">
              <a:solidFill>
                <a:srgbClr val="3366FF"/>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1819" y="1772142"/>
            <a:ext cx="835411" cy="55694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4961" y="1551520"/>
            <a:ext cx="499872" cy="78028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2200" y="1585403"/>
            <a:ext cx="676855" cy="753565"/>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18318" y="1734010"/>
            <a:ext cx="595073" cy="595073"/>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26496" y="1549210"/>
            <a:ext cx="786050" cy="789758"/>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9151" y="3286901"/>
            <a:ext cx="676855" cy="753565"/>
          </a:xfrm>
          <a:prstGeom prst="rect">
            <a:avLst/>
          </a:prstGeom>
        </p:spPr>
      </p:pic>
    </p:spTree>
    <p:extLst>
      <p:ext uri="{BB962C8B-B14F-4D97-AF65-F5344CB8AC3E}">
        <p14:creationId xmlns:p14="http://schemas.microsoft.com/office/powerpoint/2010/main" val="12492310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Example: Recruit and survey of beta testers</a:t>
            </a:r>
            <a:br>
              <a:rPr lang="en-US" dirty="0"/>
            </a:br>
            <a:endParaRPr lang="en-US" dirty="0"/>
          </a:p>
        </p:txBody>
      </p:sp>
      <p:sp>
        <p:nvSpPr>
          <p:cNvPr id="3" name="Content Placeholder 2"/>
          <p:cNvSpPr>
            <a:spLocks noGrp="1"/>
          </p:cNvSpPr>
          <p:nvPr>
            <p:ph idx="1"/>
          </p:nvPr>
        </p:nvSpPr>
        <p:spPr>
          <a:xfrm>
            <a:off x="1739587" y="1942291"/>
            <a:ext cx="6841522" cy="4037028"/>
          </a:xfrm>
        </p:spPr>
        <p:txBody>
          <a:bodyPr>
            <a:normAutofit fontScale="92500" lnSpcReduction="10000"/>
          </a:bodyPr>
          <a:lstStyle/>
          <a:p>
            <a:pPr marL="0" indent="0">
              <a:buNone/>
            </a:pPr>
            <a:r>
              <a:rPr lang="en-US" b="1" u="sng" dirty="0" smtClean="0"/>
              <a:t>Intro to our survey:</a:t>
            </a:r>
            <a:endParaRPr lang="en-US" b="1" dirty="0" smtClean="0"/>
          </a:p>
          <a:p>
            <a:pPr marL="0" indent="0" algn="ctr">
              <a:buNone/>
            </a:pPr>
            <a:r>
              <a:rPr lang="en-US" i="1" dirty="0" smtClean="0">
                <a:solidFill>
                  <a:schemeClr val="accent6">
                    <a:lumMod val="75000"/>
                  </a:schemeClr>
                </a:solidFill>
              </a:rPr>
              <a:t>We </a:t>
            </a:r>
            <a:r>
              <a:rPr lang="en-US" i="1" dirty="0">
                <a:solidFill>
                  <a:schemeClr val="accent6">
                    <a:lumMod val="75000"/>
                  </a:schemeClr>
                </a:solidFill>
              </a:rPr>
              <a:t>want to thank you again </a:t>
            </a:r>
            <a:r>
              <a:rPr lang="en-US" i="1" dirty="0"/>
              <a:t>for expressing your interest and choosing to support us from the beginning! That is </a:t>
            </a:r>
            <a:r>
              <a:rPr lang="en-US" i="1" dirty="0">
                <a:solidFill>
                  <a:schemeClr val="accent6">
                    <a:lumMod val="75000"/>
                  </a:schemeClr>
                </a:solidFill>
              </a:rPr>
              <a:t>why </a:t>
            </a:r>
            <a:r>
              <a:rPr lang="en-US" i="1" dirty="0" smtClean="0">
                <a:solidFill>
                  <a:schemeClr val="accent6">
                    <a:lumMod val="75000"/>
                  </a:schemeClr>
                </a:solidFill>
              </a:rPr>
              <a:t>you </a:t>
            </a:r>
            <a:r>
              <a:rPr lang="en-US" i="1" dirty="0">
                <a:solidFill>
                  <a:schemeClr val="accent6">
                    <a:lumMod val="75000"/>
                  </a:schemeClr>
                </a:solidFill>
              </a:rPr>
              <a:t>are receiving this</a:t>
            </a:r>
            <a:r>
              <a:rPr lang="en-US" i="1" dirty="0"/>
              <a:t> </a:t>
            </a:r>
            <a:r>
              <a:rPr lang="en-US" i="1" dirty="0">
                <a:solidFill>
                  <a:schemeClr val="accent5"/>
                </a:solidFill>
              </a:rPr>
              <a:t>exclusive</a:t>
            </a:r>
            <a:r>
              <a:rPr lang="en-US" i="1" dirty="0"/>
              <a:t> </a:t>
            </a:r>
            <a:r>
              <a:rPr lang="en-US" i="1" dirty="0">
                <a:solidFill>
                  <a:srgbClr val="D13B56"/>
                </a:solidFill>
              </a:rPr>
              <a:t>opportunity</a:t>
            </a:r>
            <a:r>
              <a:rPr lang="en-US" i="1" dirty="0"/>
              <a:t> to be apart of our beta testing. There are many ways in which you can get involved so these following questions will help us determine where you are best fit. Remember, </a:t>
            </a:r>
            <a:r>
              <a:rPr lang="en-US" i="1" dirty="0">
                <a:solidFill>
                  <a:srgbClr val="D13B56"/>
                </a:solidFill>
              </a:rPr>
              <a:t>we can’t make an informed decision unless you answer the whole survey. </a:t>
            </a:r>
          </a:p>
          <a:p>
            <a:pPr marL="0" indent="0" algn="ctr">
              <a:buNone/>
            </a:pPr>
            <a:r>
              <a:rPr lang="en-US" i="1" dirty="0"/>
              <a:t>Privacy Discloser: All of your information collected here is for our own records and will remain completely confidential. Thanks so much and </a:t>
            </a:r>
            <a:r>
              <a:rPr lang="en-US" i="1" dirty="0">
                <a:solidFill>
                  <a:srgbClr val="008000"/>
                </a:solidFill>
              </a:rPr>
              <a:t>we look forward to working with you</a:t>
            </a:r>
            <a:r>
              <a:rPr lang="en-US" i="1" dirty="0" smtClean="0">
                <a:solidFill>
                  <a:srgbClr val="008000"/>
                </a:solidFill>
              </a:rPr>
              <a:t>!</a:t>
            </a:r>
            <a:endParaRPr lang="en-US" i="1" dirty="0">
              <a:solidFill>
                <a:srgbClr val="008000"/>
              </a:solidFill>
            </a:endParaRPr>
          </a:p>
          <a:p>
            <a:pPr marL="0" indent="0" algn="ctr">
              <a:buNone/>
            </a:pPr>
            <a:r>
              <a:rPr lang="en-US" i="1" dirty="0">
                <a:solidFill>
                  <a:srgbClr val="E6C069"/>
                </a:solidFill>
              </a:rPr>
              <a:t>Would you like to continue</a:t>
            </a:r>
            <a:r>
              <a:rPr lang="en-US" i="1" dirty="0" smtClean="0">
                <a:solidFill>
                  <a:srgbClr val="E6C069"/>
                </a:solidFill>
              </a:rPr>
              <a:t>?</a:t>
            </a:r>
          </a:p>
          <a:p>
            <a:pPr marL="0" indent="0" algn="ctr">
              <a:buNone/>
            </a:pPr>
            <a:r>
              <a:rPr lang="en-US" b="1" dirty="0" smtClean="0">
                <a:solidFill>
                  <a:srgbClr val="E6C069"/>
                </a:solidFill>
              </a:rPr>
              <a:t>Yes / No</a:t>
            </a:r>
            <a:endParaRPr lang="en-US" b="1" dirty="0">
              <a:solidFill>
                <a:srgbClr val="E6C069"/>
              </a:solidFill>
            </a:endParaRPr>
          </a:p>
          <a:p>
            <a:pPr marL="0" indent="0">
              <a:buNone/>
            </a:pPr>
            <a:endParaRPr lang="en-US" dirty="0"/>
          </a:p>
        </p:txBody>
      </p:sp>
      <p:sp>
        <p:nvSpPr>
          <p:cNvPr id="4" name="TextBox 3"/>
          <p:cNvSpPr txBox="1"/>
          <p:nvPr/>
        </p:nvSpPr>
        <p:spPr>
          <a:xfrm>
            <a:off x="8712994" y="1942291"/>
            <a:ext cx="3036785" cy="3693319"/>
          </a:xfrm>
          <a:prstGeom prst="rect">
            <a:avLst/>
          </a:prstGeom>
          <a:noFill/>
        </p:spPr>
        <p:txBody>
          <a:bodyPr wrap="square" rtlCol="0">
            <a:spAutoFit/>
          </a:bodyPr>
          <a:lstStyle/>
          <a:p>
            <a:r>
              <a:rPr lang="en-US" b="1" u="sng" dirty="0" smtClean="0"/>
              <a:t>Heuristics/Biases:</a:t>
            </a:r>
            <a:endParaRPr lang="en-US" b="1" u="sng" dirty="0"/>
          </a:p>
          <a:p>
            <a:endParaRPr lang="en-US" b="1" dirty="0">
              <a:solidFill>
                <a:srgbClr val="D13B56"/>
              </a:solidFill>
            </a:endParaRPr>
          </a:p>
          <a:p>
            <a:r>
              <a:rPr lang="en-US" b="1" dirty="0" smtClean="0">
                <a:solidFill>
                  <a:srgbClr val="D13B56"/>
                </a:solidFill>
              </a:rPr>
              <a:t>Reciprocity</a:t>
            </a:r>
            <a:endParaRPr lang="en-US" b="1" dirty="0"/>
          </a:p>
          <a:p>
            <a:r>
              <a:rPr lang="en-US" b="1" dirty="0" smtClean="0">
                <a:solidFill>
                  <a:schemeClr val="accent5"/>
                </a:solidFill>
              </a:rPr>
              <a:t>Scarcity</a:t>
            </a:r>
          </a:p>
          <a:p>
            <a:endParaRPr lang="en-US" b="1" dirty="0"/>
          </a:p>
          <a:p>
            <a:endParaRPr lang="en-US" b="1" dirty="0" smtClean="0"/>
          </a:p>
          <a:p>
            <a:endParaRPr lang="en-US" b="1" dirty="0"/>
          </a:p>
          <a:p>
            <a:endParaRPr lang="en-US" b="1" dirty="0" smtClean="0"/>
          </a:p>
          <a:p>
            <a:endParaRPr lang="en-US" b="1" dirty="0" smtClean="0"/>
          </a:p>
          <a:p>
            <a:endParaRPr lang="en-US" b="1" dirty="0"/>
          </a:p>
          <a:p>
            <a:r>
              <a:rPr lang="en-US" b="1" dirty="0" smtClean="0">
                <a:solidFill>
                  <a:srgbClr val="008000"/>
                </a:solidFill>
              </a:rPr>
              <a:t>Priming</a:t>
            </a:r>
          </a:p>
          <a:p>
            <a:endParaRPr lang="en-US" b="1" dirty="0"/>
          </a:p>
          <a:p>
            <a:r>
              <a:rPr lang="en-US" b="1" dirty="0" smtClean="0">
                <a:solidFill>
                  <a:schemeClr val="accent2"/>
                </a:solidFill>
              </a:rPr>
              <a:t>Foot-in-the-door</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608" y="1942291"/>
            <a:ext cx="499872" cy="780288"/>
          </a:xfrm>
          <a:prstGeom prst="rect">
            <a:avLst/>
          </a:prstGeom>
        </p:spPr>
      </p:pic>
    </p:spTree>
    <p:extLst>
      <p:ext uri="{BB962C8B-B14F-4D97-AF65-F5344CB8AC3E}">
        <p14:creationId xmlns:p14="http://schemas.microsoft.com/office/powerpoint/2010/main" val="24684096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3-22 at 10.38.5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1547143"/>
            <a:ext cx="10521768" cy="1763944"/>
          </a:xfrm>
          <a:prstGeom prst="rect">
            <a:avLst/>
          </a:prstGeom>
        </p:spPr>
      </p:pic>
      <p:sp>
        <p:nvSpPr>
          <p:cNvPr id="3" name="Title 1"/>
          <p:cNvSpPr txBox="1">
            <a:spLocks/>
          </p:cNvSpPr>
          <p:nvPr/>
        </p:nvSpPr>
        <p:spPr>
          <a:xfrm>
            <a:off x="1371600" y="685800"/>
            <a:ext cx="9601200" cy="1485900"/>
          </a:xfrm>
          <a:prstGeom prst="rect">
            <a:avLst/>
          </a:prstGeom>
        </p:spPr>
        <p:txBody>
          <a:bodyPr>
            <a:normAutofit fontScale="97500"/>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en-US" dirty="0" smtClean="0"/>
              <a:t>Results:</a:t>
            </a:r>
            <a:endParaRPr lang="en-US" dirty="0"/>
          </a:p>
        </p:txBody>
      </p:sp>
      <p:sp>
        <p:nvSpPr>
          <p:cNvPr id="4" name="Rectangle 3"/>
          <p:cNvSpPr/>
          <p:nvPr/>
        </p:nvSpPr>
        <p:spPr>
          <a:xfrm>
            <a:off x="1371599" y="3481022"/>
            <a:ext cx="10188971" cy="3139321"/>
          </a:xfrm>
          <a:prstGeom prst="rect">
            <a:avLst/>
          </a:prstGeom>
        </p:spPr>
        <p:txBody>
          <a:bodyPr wrap="square">
            <a:spAutoFit/>
          </a:bodyPr>
          <a:lstStyle/>
          <a:p>
            <a:pPr marL="285750" indent="-285750">
              <a:buFont typeface="Arial"/>
              <a:buChar char="•"/>
            </a:pPr>
            <a:r>
              <a:rPr lang="en-US" dirty="0" smtClean="0"/>
              <a:t>We were extremely proud of these results, especially since </a:t>
            </a:r>
            <a:r>
              <a:rPr lang="en-US" dirty="0" err="1" smtClean="0"/>
              <a:t>Mailchimp’s</a:t>
            </a:r>
            <a:r>
              <a:rPr lang="en-US" dirty="0" smtClean="0"/>
              <a:t> statistics indicated that the average click through rate in our area of business was about 13%.</a:t>
            </a:r>
          </a:p>
          <a:p>
            <a:pPr marL="285750" indent="-285750">
              <a:buFont typeface="Arial"/>
              <a:buChar char="•"/>
            </a:pPr>
            <a:endParaRPr lang="en-US" dirty="0"/>
          </a:p>
          <a:p>
            <a:pPr marL="285750" indent="-285750">
              <a:buFont typeface="Arial"/>
              <a:buChar char="•"/>
            </a:pPr>
            <a:r>
              <a:rPr lang="en-US" dirty="0" smtClean="0"/>
              <a:t>It’s important to note that this was not an experimental study so we don’t know for certain that the results came from our application of the Heuristics (and Biases) Evaluation.</a:t>
            </a:r>
          </a:p>
          <a:p>
            <a:pPr marL="285750" indent="-285750">
              <a:buFont typeface="Arial"/>
              <a:buChar char="•"/>
            </a:pPr>
            <a:endParaRPr lang="en-US" dirty="0" smtClean="0"/>
          </a:p>
          <a:p>
            <a:pPr marL="285750" indent="-285750">
              <a:buFont typeface="Arial"/>
              <a:buChar char="•"/>
            </a:pPr>
            <a:r>
              <a:rPr lang="en-US" dirty="0" smtClean="0"/>
              <a:t>Another potential reason for these outcomes was people’s excitement for the release of the product and eagerness to participate in anyway possible.</a:t>
            </a:r>
          </a:p>
          <a:p>
            <a:pPr marL="285750" indent="-285750">
              <a:buFont typeface="Arial"/>
              <a:buChar char="•"/>
            </a:pPr>
            <a:endParaRPr lang="en-US" dirty="0"/>
          </a:p>
          <a:p>
            <a:pPr marL="285750" indent="-285750">
              <a:buFont typeface="Arial"/>
              <a:buChar char="•"/>
            </a:pPr>
            <a:r>
              <a:rPr lang="en-US" dirty="0" smtClean="0"/>
              <a:t>Considering that we were still about 70% above the average, it is likely that both of these factors contributed to our success.</a:t>
            </a:r>
            <a:endParaRPr lang="en-US" dirty="0"/>
          </a:p>
        </p:txBody>
      </p:sp>
    </p:spTree>
    <p:extLst>
      <p:ext uri="{BB962C8B-B14F-4D97-AF65-F5344CB8AC3E}">
        <p14:creationId xmlns:p14="http://schemas.microsoft.com/office/powerpoint/2010/main" val="51683831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Crop</Template>
  <TotalTime>1389</TotalTime>
  <Words>2017</Words>
  <Application>Microsoft Macintosh PowerPoint</Application>
  <PresentationFormat>Custom</PresentationFormat>
  <Paragraphs>426</Paragraphs>
  <Slides>24</Slides>
  <Notes>6</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Crop</vt:lpstr>
      <vt:lpstr>Behavioral science Toolkit</vt:lpstr>
      <vt:lpstr>PowerPoint Presentation</vt:lpstr>
      <vt:lpstr>PowerPoint Presentation</vt:lpstr>
      <vt:lpstr>Behavioral Science Additions to the User Research Toolkit</vt:lpstr>
      <vt:lpstr>Tool # 1: Heuristics (and biases) Evaluation</vt:lpstr>
      <vt:lpstr>How does it work?</vt:lpstr>
      <vt:lpstr>Example: Recruit and survey beta testers </vt:lpstr>
      <vt:lpstr>Example: Recruit and survey of beta testers </vt:lpstr>
      <vt:lpstr>PowerPoint Presentation</vt:lpstr>
      <vt:lpstr>How do heuristics (and biases) evaluations help?</vt:lpstr>
      <vt:lpstr>Tool #2: Literature Review</vt:lpstr>
      <vt:lpstr>How does it work?</vt:lpstr>
      <vt:lpstr>PowerPoint Presentation</vt:lpstr>
      <vt:lpstr>How do Literature Reviews help?</vt:lpstr>
      <vt:lpstr>Tool #3: Applying Behavioral Change Theories</vt:lpstr>
      <vt:lpstr>How does it work?</vt:lpstr>
      <vt:lpstr>Self-Determination Theory</vt:lpstr>
      <vt:lpstr>Developing Design Framework from Self-Determination Theory</vt:lpstr>
      <vt:lpstr>How does applying behavioral theory help? </vt:lpstr>
      <vt:lpstr>To recap…</vt:lpstr>
      <vt:lpstr>PowerPoint Presentation</vt:lpstr>
      <vt:lpstr>On the horizon…</vt:lpstr>
      <vt:lpstr>Thank you!</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Behavior</dc:title>
  <dc:creator>Alexander Kertman</dc:creator>
  <cp:lastModifiedBy>Ben</cp:lastModifiedBy>
  <cp:revision>174</cp:revision>
  <dcterms:created xsi:type="dcterms:W3CDTF">2017-03-22T17:16:36Z</dcterms:created>
  <dcterms:modified xsi:type="dcterms:W3CDTF">2017-04-26T18:03:17Z</dcterms:modified>
</cp:coreProperties>
</file>